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jpeg" ContentType="image/jpeg"/>
  <Default Extension="rels" ContentType="application/vnd.openxmlformats-package.relationships+xml"/>
  <Default Extension="wmf" ContentType="image/x-wmf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s/slide25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27.xml" ContentType="application/vnd.openxmlformats-officedocument.presentationml.slide+xml"/>
  <Override PartName="/ppt/slides/slide10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26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28.xml" ContentType="application/vnd.openxmlformats-officedocument.presentationml.slide+xml"/>
  <Override PartName="/ppt/slides/slide11.xml" ContentType="application/vnd.openxmlformats-officedocument.presentationml.slide+xml"/>
  <Override PartName="/ppt/slides/slide24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9.xml" ContentType="application/vnd.openxmlformats-officedocument.presentationml.slide+xml"/>
  <Override PartName="/ppt/slides/slide12.xml" ContentType="application/vnd.openxmlformats-officedocument.presentationml.slide+xml"/>
  <Override PartName="/ppt/slides/slide19.xml" ContentType="application/vnd.openxmlformats-officedocument.presentationml.slide+xml"/>
  <Override PartName="/ppt/slides/slide17.xml" ContentType="application/vnd.openxmlformats-officedocument.presentationml.slide+xml"/>
  <Override PartName="/ppt/slides/slide13.xml" ContentType="application/vnd.openxmlformats-officedocument.presentationml.slide+xml"/>
  <Override PartName="/ppt/slides/slide18.xml" ContentType="application/vnd.openxmlformats-officedocument.presentationml.slide+xml"/>
  <Override PartName="/ppt/slides/slide14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notesSlides/notesSlide1.xml" ContentType="application/vnd.openxmlformats-officedocument.presentationml.notesSlide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theme/theme1.xml" ContentType="application/vnd.openxmlformats-officedocument.theme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56" r:id="rId2"/>
    <p:sldId id="257" r:id="rId3"/>
    <p:sldId id="358" r:id="rId4"/>
    <p:sldId id="359" r:id="rId5"/>
    <p:sldId id="360" r:id="rId6"/>
    <p:sldId id="361" r:id="rId7"/>
    <p:sldId id="362" r:id="rId8"/>
    <p:sldId id="363" r:id="rId9"/>
    <p:sldId id="364" r:id="rId10"/>
    <p:sldId id="365" r:id="rId11"/>
    <p:sldId id="366" r:id="rId12"/>
    <p:sldId id="367" r:id="rId13"/>
    <p:sldId id="374" r:id="rId14"/>
    <p:sldId id="368" r:id="rId15"/>
    <p:sldId id="369" r:id="rId16"/>
    <p:sldId id="381" r:id="rId17"/>
    <p:sldId id="382" r:id="rId18"/>
    <p:sldId id="375" r:id="rId19"/>
    <p:sldId id="376" r:id="rId20"/>
    <p:sldId id="377" r:id="rId21"/>
    <p:sldId id="378" r:id="rId22"/>
    <p:sldId id="379" r:id="rId23"/>
    <p:sldId id="380" r:id="rId24"/>
    <p:sldId id="371" r:id="rId25"/>
    <p:sldId id="372" r:id="rId26"/>
    <p:sldId id="373" r:id="rId27"/>
    <p:sldId id="313" r:id="rId28"/>
    <p:sldId id="314" r:id="rId29"/>
    <p:sldId id="315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55" autoAdjust="0"/>
    <p:restoredTop sz="94660"/>
  </p:normalViewPr>
  <p:slideViewPr>
    <p:cSldViewPr snapToGrid="0">
      <p:cViewPr>
        <p:scale>
          <a:sx n="140" d="100"/>
          <a:sy n="140" d="100"/>
        </p:scale>
        <p:origin x="368" y="55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25" Type="http://schemas.openxmlformats.org/officeDocument/2006/relationships/slide" Target="slides/slide24.xml"/><Relationship Id="rId7" Type="http://schemas.openxmlformats.org/officeDocument/2006/relationships/slide" Target="slides/slide6.xml"/><Relationship Id="rId33" Type="http://schemas.openxmlformats.org/officeDocument/2006/relationships/viewProps" Target="viewProps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8" Type="http://schemas.openxmlformats.org/officeDocument/2006/relationships/customXml" Target="../customXml/item3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4" Type="http://schemas.openxmlformats.org/officeDocument/2006/relationships/slide" Target="slides/slide23.xml"/><Relationship Id="rId1" Type="http://schemas.openxmlformats.org/officeDocument/2006/relationships/slideMaster" Target="slideMasters/slideMaster1.xml"/><Relationship Id="rId32" Type="http://schemas.openxmlformats.org/officeDocument/2006/relationships/presProps" Target="presProps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37" Type="http://schemas.openxmlformats.org/officeDocument/2006/relationships/customXml" Target="../customXml/item2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36" Type="http://schemas.openxmlformats.org/officeDocument/2006/relationships/customXml" Target="../customXml/item1.xml"/><Relationship Id="rId31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" Type="http://schemas.openxmlformats.org/officeDocument/2006/relationships/slide" Target="slides/slide3.xml"/><Relationship Id="rId30" Type="http://schemas.openxmlformats.org/officeDocument/2006/relationships/slide" Target="slides/slide29.xml"/><Relationship Id="rId9" Type="http://schemas.openxmlformats.org/officeDocument/2006/relationships/slide" Target="slides/slide8.xml"/><Relationship Id="rId35" Type="http://schemas.openxmlformats.org/officeDocument/2006/relationships/tableStyles" Target="tableStyles.xml"/><Relationship Id="rId14" Type="http://schemas.openxmlformats.org/officeDocument/2006/relationships/slide" Target="slides/slide13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Relationship Id="rId2" Type="http://schemas.openxmlformats.org/officeDocument/2006/relationships/image" Target="../media/image7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8.wmf"/><Relationship Id="rId4" Type="http://schemas.openxmlformats.org/officeDocument/2006/relationships/image" Target="../media/image19.wmf"/><Relationship Id="rId5" Type="http://schemas.openxmlformats.org/officeDocument/2006/relationships/image" Target="../media/image20.wmf"/><Relationship Id="rId6" Type="http://schemas.openxmlformats.org/officeDocument/2006/relationships/image" Target="../media/image21.wmf"/><Relationship Id="rId1" Type="http://schemas.openxmlformats.org/officeDocument/2006/relationships/image" Target="../media/image16.wmf"/><Relationship Id="rId2" Type="http://schemas.openxmlformats.org/officeDocument/2006/relationships/image" Target="../media/image17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8B202E-0D2D-4423-A4F2-34C090ABDBFB}" type="datetimeFigureOut">
              <a:rPr lang="en-US" smtClean="0"/>
              <a:t>11/12/18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51E367-AE77-457B-BE1B-03E67BBBE9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5343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54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38113" y="766763"/>
            <a:ext cx="6823075" cy="3838575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92546" name="Notes Placeholder 2"/>
          <p:cNvSpPr>
            <a:spLocks noGrp="1"/>
          </p:cNvSpPr>
          <p:nvPr>
            <p:ph type="body" idx="1"/>
          </p:nvPr>
        </p:nvSpPr>
        <p:spPr bwMode="auto">
          <a:xfrm>
            <a:off x="710573" y="4862141"/>
            <a:ext cx="5678154" cy="4605227"/>
          </a:xfrm>
          <a:noFill/>
        </p:spPr>
        <p:txBody>
          <a:bodyPr lIns="99038" tIns="49519" rIns="99038" bIns="49519"/>
          <a:lstStyle/>
          <a:p>
            <a:pPr>
              <a:spcBef>
                <a:spcPct val="0"/>
              </a:spcBef>
            </a:pPr>
            <a:endParaRPr lang="en-US" smtClean="0">
              <a:ea typeface="ＭＳ Ｐゴシック"/>
              <a:cs typeface="ＭＳ Ｐゴシック"/>
            </a:endParaRPr>
          </a:p>
        </p:txBody>
      </p:sp>
      <p:sp>
        <p:nvSpPr>
          <p:cNvPr id="492547" name="Slide Number Placeholder 3"/>
          <p:cNvSpPr txBox="1">
            <a:spLocks noGrp="1"/>
          </p:cNvSpPr>
          <p:nvPr/>
        </p:nvSpPr>
        <p:spPr bwMode="auto">
          <a:xfrm>
            <a:off x="4020687" y="9720785"/>
            <a:ext cx="3077006" cy="5120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9038" tIns="49519" rIns="99038" bIns="49519" anchor="b"/>
          <a:lstStyle/>
          <a:p>
            <a:pPr algn="r" defTabSz="990477"/>
            <a:fld id="{D3436255-CB1E-4A08-A99F-B5066E0F4FBA}" type="slidenum">
              <a:rPr lang="en-US" sz="1300">
                <a:latin typeface="Calibri" pitchFamily="34" charset="0"/>
              </a:rPr>
              <a:pPr algn="r" defTabSz="990477"/>
              <a:t>7</a:t>
            </a:fld>
            <a:endParaRPr lang="en-US" sz="130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84520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809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38113" y="766763"/>
            <a:ext cx="6823075" cy="3838575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3810" name="Notes Placeholder 2"/>
          <p:cNvSpPr>
            <a:spLocks noGrp="1"/>
          </p:cNvSpPr>
          <p:nvPr>
            <p:ph type="body" idx="1"/>
          </p:nvPr>
        </p:nvSpPr>
        <p:spPr bwMode="auto">
          <a:xfrm>
            <a:off x="710573" y="4862141"/>
            <a:ext cx="5678154" cy="4605227"/>
          </a:xfrm>
          <a:noFill/>
        </p:spPr>
        <p:txBody>
          <a:bodyPr lIns="99038" tIns="49519" rIns="99038" bIns="49519"/>
          <a:lstStyle/>
          <a:p>
            <a:pPr>
              <a:spcBef>
                <a:spcPct val="0"/>
              </a:spcBef>
            </a:pPr>
            <a:endParaRPr lang="en-US" smtClean="0">
              <a:ea typeface="ＭＳ Ｐゴシック"/>
              <a:cs typeface="ＭＳ Ｐゴシック"/>
            </a:endParaRPr>
          </a:p>
        </p:txBody>
      </p:sp>
      <p:sp>
        <p:nvSpPr>
          <p:cNvPr id="503811" name="Slide Number Placeholder 3"/>
          <p:cNvSpPr txBox="1">
            <a:spLocks noGrp="1"/>
          </p:cNvSpPr>
          <p:nvPr/>
        </p:nvSpPr>
        <p:spPr bwMode="auto">
          <a:xfrm>
            <a:off x="4020687" y="9720785"/>
            <a:ext cx="3077006" cy="5120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9038" tIns="49519" rIns="99038" bIns="49519" anchor="b"/>
          <a:lstStyle/>
          <a:p>
            <a:pPr algn="r" defTabSz="990477"/>
            <a:fld id="{38579139-C89C-4D24-9D93-4DE1F8124341}" type="slidenum">
              <a:rPr lang="en-US" sz="1300">
                <a:latin typeface="Calibri" pitchFamily="34" charset="0"/>
              </a:rPr>
              <a:pPr algn="r" defTabSz="990477"/>
              <a:t>10</a:t>
            </a:fld>
            <a:endParaRPr lang="en-US" sz="130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59193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C2861-336E-43D8-A467-ABE779BBF5C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1347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14B1C-8979-447F-804F-729F00EB3D65}" type="datetimeFigureOut">
              <a:rPr lang="en-US" smtClean="0"/>
              <a:pPr/>
              <a:t>11/12/18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C2861-336E-43D8-A467-ABE779BBF5C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4679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14B1C-8979-447F-804F-729F00EB3D65}" type="datetimeFigureOut">
              <a:rPr lang="en-US" smtClean="0"/>
              <a:pPr/>
              <a:t>11/12/18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C2861-336E-43D8-A467-ABE779BBF5C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5625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3467" y="274638"/>
            <a:ext cx="9999133" cy="11430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913467" y="1447800"/>
            <a:ext cx="4897967" cy="4800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014634" y="1447800"/>
            <a:ext cx="4897967" cy="4800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520017"/>
      </p:ext>
    </p:extLst>
  </p:cSld>
  <p:clrMapOvr>
    <a:masterClrMapping/>
  </p:clrMapOvr>
  <p:transition>
    <p:dissolv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14B1C-8979-447F-804F-729F00EB3D65}" type="datetimeFigureOut">
              <a:rPr lang="en-US" smtClean="0"/>
              <a:pPr/>
              <a:t>11/12/18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C2861-336E-43D8-A467-ABE779BBF5C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2500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14B1C-8979-447F-804F-729F00EB3D65}" type="datetimeFigureOut">
              <a:rPr lang="en-US" smtClean="0"/>
              <a:pPr/>
              <a:t>11/12/18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C2861-336E-43D8-A467-ABE779BBF5C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4621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14B1C-8979-447F-804F-729F00EB3D65}" type="datetimeFigureOut">
              <a:rPr lang="en-US" smtClean="0"/>
              <a:pPr/>
              <a:t>11/12/18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C2861-336E-43D8-A467-ABE779BBF5C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9993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14B1C-8979-447F-804F-729F00EB3D65}" type="datetimeFigureOut">
              <a:rPr lang="en-US" smtClean="0"/>
              <a:pPr/>
              <a:t>11/12/18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C2861-336E-43D8-A467-ABE779BBF5C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7934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14B1C-8979-447F-804F-729F00EB3D65}" type="datetimeFigureOut">
              <a:rPr lang="en-US" smtClean="0"/>
              <a:pPr/>
              <a:t>11/12/18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C2861-336E-43D8-A467-ABE779BBF5C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577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14B1C-8979-447F-804F-729F00EB3D65}" type="datetimeFigureOut">
              <a:rPr lang="en-US" smtClean="0"/>
              <a:pPr/>
              <a:t>11/12/18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C2861-336E-43D8-A467-ABE779BBF5C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795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14B1C-8979-447F-804F-729F00EB3D65}" type="datetimeFigureOut">
              <a:rPr lang="en-US" smtClean="0"/>
              <a:pPr/>
              <a:t>11/12/18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C2861-336E-43D8-A467-ABE779BBF5C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8957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14B1C-8979-447F-804F-729F00EB3D65}" type="datetimeFigureOut">
              <a:rPr lang="en-US" smtClean="0"/>
              <a:pPr/>
              <a:t>11/12/18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C2861-336E-43D8-A467-ABE779BBF5C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1880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214B1C-8979-447F-804F-729F00EB3D65}" type="datetimeFigureOut">
              <a:rPr lang="en-US" smtClean="0"/>
              <a:pPr/>
              <a:t>11/12/18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BC2861-336E-43D8-A467-ABE779BBF5C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8609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4" Type="http://schemas.openxmlformats.org/officeDocument/2006/relationships/oleObject" Target="../embeddings/oleObject3.bin"/><Relationship Id="rId5" Type="http://schemas.openxmlformats.org/officeDocument/2006/relationships/image" Target="../media/image8.w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4" Type="http://schemas.openxmlformats.org/officeDocument/2006/relationships/image" Target="../media/image9.w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4" Type="http://schemas.openxmlformats.org/officeDocument/2006/relationships/image" Target="../media/image11.wmf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10.bin"/><Relationship Id="rId12" Type="http://schemas.openxmlformats.org/officeDocument/2006/relationships/image" Target="../media/image20.wmf"/><Relationship Id="rId13" Type="http://schemas.openxmlformats.org/officeDocument/2006/relationships/oleObject" Target="../embeddings/oleObject11.bin"/><Relationship Id="rId14" Type="http://schemas.openxmlformats.org/officeDocument/2006/relationships/image" Target="../media/image21.wmf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7.xml"/><Relationship Id="rId3" Type="http://schemas.openxmlformats.org/officeDocument/2006/relationships/oleObject" Target="../embeddings/oleObject6.bin"/><Relationship Id="rId4" Type="http://schemas.openxmlformats.org/officeDocument/2006/relationships/image" Target="../media/image16.wmf"/><Relationship Id="rId5" Type="http://schemas.openxmlformats.org/officeDocument/2006/relationships/oleObject" Target="../embeddings/oleObject7.bin"/><Relationship Id="rId6" Type="http://schemas.openxmlformats.org/officeDocument/2006/relationships/image" Target="../media/image17.wmf"/><Relationship Id="rId7" Type="http://schemas.openxmlformats.org/officeDocument/2006/relationships/oleObject" Target="../embeddings/oleObject8.bin"/><Relationship Id="rId8" Type="http://schemas.openxmlformats.org/officeDocument/2006/relationships/image" Target="../media/image18.wmf"/><Relationship Id="rId9" Type="http://schemas.openxmlformats.org/officeDocument/2006/relationships/oleObject" Target="../embeddings/oleObject9.bin"/><Relationship Id="rId10" Type="http://schemas.openxmlformats.org/officeDocument/2006/relationships/image" Target="../media/image19.w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4" Type="http://schemas.openxmlformats.org/officeDocument/2006/relationships/oleObject" Target="../embeddings/oleObject1.bin"/><Relationship Id="rId5" Type="http://schemas.openxmlformats.org/officeDocument/2006/relationships/image" Target="../media/image6.wmf"/><Relationship Id="rId6" Type="http://schemas.openxmlformats.org/officeDocument/2006/relationships/oleObject" Target="../embeddings/oleObject2.bin"/><Relationship Id="rId7" Type="http://schemas.openxmlformats.org/officeDocument/2006/relationships/image" Target="../media/image7.w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761509" y="2666706"/>
            <a:ext cx="8430491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002060"/>
                </a:solidFill>
              </a:rPr>
              <a:t>Course Name: Hardware Security</a:t>
            </a:r>
          </a:p>
          <a:p>
            <a:pPr algn="ctr"/>
            <a:r>
              <a:rPr lang="en-US" sz="2400" b="1" dirty="0" smtClean="0">
                <a:solidFill>
                  <a:srgbClr val="002060"/>
                </a:solidFill>
              </a:rPr>
              <a:t>Faculty Name</a:t>
            </a:r>
            <a:r>
              <a:rPr lang="en-US" sz="2400" b="1" dirty="0">
                <a:solidFill>
                  <a:srgbClr val="002060"/>
                </a:solidFill>
              </a:rPr>
              <a:t>: </a:t>
            </a:r>
            <a:r>
              <a:rPr lang="en-US" sz="2400" b="1" dirty="0" smtClean="0">
                <a:solidFill>
                  <a:srgbClr val="002060"/>
                </a:solidFill>
              </a:rPr>
              <a:t>Prof </a:t>
            </a:r>
            <a:r>
              <a:rPr lang="en-US" sz="2400" b="1" dirty="0" err="1" smtClean="0">
                <a:solidFill>
                  <a:srgbClr val="002060"/>
                </a:solidFill>
              </a:rPr>
              <a:t>Debdeep</a:t>
            </a:r>
            <a:r>
              <a:rPr lang="en-US" sz="2400" b="1" dirty="0" smtClean="0">
                <a:solidFill>
                  <a:srgbClr val="002060"/>
                </a:solidFill>
              </a:rPr>
              <a:t> </a:t>
            </a:r>
            <a:r>
              <a:rPr lang="en-US" sz="2400" b="1" dirty="0" err="1">
                <a:solidFill>
                  <a:srgbClr val="002060"/>
                </a:solidFill>
              </a:rPr>
              <a:t>Mukhopadhyay</a:t>
            </a:r>
            <a:endParaRPr lang="en-US" sz="2400" b="1" dirty="0" smtClean="0">
              <a:solidFill>
                <a:srgbClr val="002060"/>
              </a:solidFill>
            </a:endParaRPr>
          </a:p>
          <a:p>
            <a:pPr algn="ctr"/>
            <a:r>
              <a:rPr lang="en-US" b="1" dirty="0">
                <a:solidFill>
                  <a:srgbClr val="002060"/>
                </a:solidFill>
              </a:rPr>
              <a:t>Department </a:t>
            </a:r>
            <a:r>
              <a:rPr lang="en-US" sz="2400" b="1" dirty="0" smtClean="0">
                <a:solidFill>
                  <a:srgbClr val="002060"/>
                </a:solidFill>
              </a:rPr>
              <a:t>: Computer Science and Engineering</a:t>
            </a:r>
            <a:endParaRPr lang="en-US" sz="2400" b="1" dirty="0">
              <a:solidFill>
                <a:srgbClr val="002060"/>
              </a:solidFill>
            </a:endParaRPr>
          </a:p>
          <a:p>
            <a:pPr algn="ctr"/>
            <a:r>
              <a:rPr lang="en-US" sz="2400" b="1" dirty="0" smtClean="0"/>
              <a:t> </a:t>
            </a:r>
            <a:endParaRPr lang="en-US" sz="24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4526824" y="4359477"/>
            <a:ext cx="773417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C00000"/>
                </a:solidFill>
              </a:rPr>
              <a:t>Topic</a:t>
            </a:r>
          </a:p>
          <a:p>
            <a:pPr algn="ctr"/>
            <a:r>
              <a:rPr lang="en-US" sz="2000" b="1" dirty="0" smtClean="0">
                <a:solidFill>
                  <a:srgbClr val="C00000"/>
                </a:solidFill>
              </a:rPr>
              <a:t>Lecture </a:t>
            </a:r>
            <a:r>
              <a:rPr lang="en-US" sz="2000" b="1" dirty="0" smtClean="0">
                <a:solidFill>
                  <a:srgbClr val="C00000"/>
                </a:solidFill>
              </a:rPr>
              <a:t>12:  </a:t>
            </a:r>
            <a:r>
              <a:rPr lang="en-US" sz="2000" b="1" dirty="0" smtClean="0">
                <a:solidFill>
                  <a:srgbClr val="C00000"/>
                </a:solidFill>
              </a:rPr>
              <a:t>Hardware Implementation of Advanced Encryption</a:t>
            </a:r>
            <a:endParaRPr lang="en-US" sz="20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1391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9"/>
          <p:cNvGrpSpPr>
            <a:grpSpLocks/>
          </p:cNvGrpSpPr>
          <p:nvPr/>
        </p:nvGrpSpPr>
        <p:grpSpPr bwMode="auto">
          <a:xfrm>
            <a:off x="1380744" y="4477512"/>
            <a:ext cx="8001000" cy="1066800"/>
            <a:chOff x="609600" y="5181600"/>
            <a:chExt cx="8000608" cy="1066800"/>
          </a:xfrm>
          <a:solidFill>
            <a:schemeClr val="accent1">
              <a:lumMod val="20000"/>
              <a:lumOff val="80000"/>
            </a:schemeClr>
          </a:solidFill>
        </p:grpSpPr>
        <p:cxnSp>
          <p:nvCxnSpPr>
            <p:cNvPr id="41" name="Straight Arrow Connector 40"/>
            <p:cNvCxnSpPr>
              <a:stCxn id="10" idx="3"/>
            </p:cNvCxnSpPr>
            <p:nvPr/>
          </p:nvCxnSpPr>
          <p:spPr>
            <a:xfrm>
              <a:off x="5714752" y="5715000"/>
              <a:ext cx="2057298" cy="1588"/>
            </a:xfrm>
            <a:prstGeom prst="straightConnector1">
              <a:avLst/>
            </a:prstGeom>
            <a:grpFill/>
            <a:ln w="190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Rectangle 6"/>
            <p:cNvSpPr/>
            <p:nvPr/>
          </p:nvSpPr>
          <p:spPr>
            <a:xfrm>
              <a:off x="1523955" y="5181600"/>
              <a:ext cx="685767" cy="10668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Map</a:t>
              </a:r>
              <a:endParaRPr lang="en-US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743096" y="5181600"/>
              <a:ext cx="1828711" cy="10668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Inverse in Composite Field</a:t>
              </a:r>
            </a:p>
            <a:p>
              <a:pPr algn="ctr">
                <a:defRPr/>
              </a:pPr>
              <a:r>
                <a:rPr lang="en-US" dirty="0" err="1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eg</a:t>
              </a:r>
              <a:r>
                <a: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. In </a:t>
              </a:r>
              <a:r>
                <a:rPr 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GF((2</a:t>
              </a:r>
              <a:r>
                <a:rPr lang="en-US" b="1" baseline="30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4</a:t>
              </a:r>
              <a:r>
                <a:rPr 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)</a:t>
              </a:r>
              <a:r>
                <a:rPr lang="en-US" b="1" baseline="30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</a:t>
              </a:r>
              <a:r>
                <a:rPr 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)</a:t>
              </a:r>
              <a:endParaRPr lang="en-US" b="1" baseline="-250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5028984" y="5181600"/>
              <a:ext cx="685767" cy="10668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Reverse</a:t>
              </a:r>
            </a:p>
            <a:p>
              <a:pPr algn="ctr">
                <a:defRPr/>
              </a:pPr>
              <a:r>
                <a:rPr 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Map</a:t>
              </a:r>
            </a:p>
          </p:txBody>
        </p:sp>
        <p:cxnSp>
          <p:nvCxnSpPr>
            <p:cNvPr id="26" name="Straight Arrow Connector 25"/>
            <p:cNvCxnSpPr>
              <a:endCxn id="7" idx="1"/>
            </p:cNvCxnSpPr>
            <p:nvPr/>
          </p:nvCxnSpPr>
          <p:spPr>
            <a:xfrm>
              <a:off x="838189" y="5715000"/>
              <a:ext cx="685767" cy="1588"/>
            </a:xfrm>
            <a:prstGeom prst="straightConnector1">
              <a:avLst/>
            </a:prstGeom>
            <a:grpFill/>
            <a:ln w="190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>
              <a:stCxn id="7" idx="3"/>
              <a:endCxn id="8" idx="1"/>
            </p:cNvCxnSpPr>
            <p:nvPr/>
          </p:nvCxnSpPr>
          <p:spPr>
            <a:xfrm>
              <a:off x="2209722" y="5715000"/>
              <a:ext cx="533374" cy="1588"/>
            </a:xfrm>
            <a:prstGeom prst="straightConnector1">
              <a:avLst/>
            </a:prstGeom>
            <a:grpFill/>
            <a:ln w="190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>
              <a:stCxn id="8" idx="3"/>
              <a:endCxn id="10" idx="1"/>
            </p:cNvCxnSpPr>
            <p:nvPr/>
          </p:nvCxnSpPr>
          <p:spPr>
            <a:xfrm>
              <a:off x="4571806" y="5715000"/>
              <a:ext cx="457178" cy="1588"/>
            </a:xfrm>
            <a:prstGeom prst="straightConnector1">
              <a:avLst/>
            </a:prstGeom>
            <a:grpFill/>
            <a:ln w="190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1082" name="TextBox 47"/>
            <p:cNvSpPr txBox="1">
              <a:spLocks noChangeArrowheads="1"/>
            </p:cNvSpPr>
            <p:nvPr/>
          </p:nvSpPr>
          <p:spPr bwMode="auto">
            <a:xfrm>
              <a:off x="609600" y="5537200"/>
              <a:ext cx="284052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dirty="0">
                  <a:latin typeface="Calibri" pitchFamily="34" charset="0"/>
                  <a:ea typeface="ＭＳ Ｐゴシック" charset="-128"/>
                </a:rPr>
                <a:t>x</a:t>
              </a:r>
            </a:p>
          </p:txBody>
        </p:sp>
        <p:sp>
          <p:nvSpPr>
            <p:cNvPr id="131083" name="TextBox 48"/>
            <p:cNvSpPr txBox="1">
              <a:spLocks noChangeArrowheads="1"/>
            </p:cNvSpPr>
            <p:nvPr/>
          </p:nvSpPr>
          <p:spPr bwMode="auto">
            <a:xfrm>
              <a:off x="7740740" y="5574268"/>
              <a:ext cx="86946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dirty="0" err="1">
                  <a:latin typeface="Calibri" pitchFamily="34" charset="0"/>
                  <a:ea typeface="ＭＳ Ｐゴシック" charset="-128"/>
                </a:rPr>
                <a:t>Sbox</a:t>
              </a:r>
              <a:r>
                <a:rPr lang="en-US" dirty="0">
                  <a:latin typeface="Calibri" pitchFamily="34" charset="0"/>
                  <a:ea typeface="ＭＳ Ｐゴシック" charset="-128"/>
                </a:rPr>
                <a:t>(x)</a:t>
              </a:r>
            </a:p>
          </p:txBody>
        </p:sp>
      </p:grpSp>
      <p:sp>
        <p:nvSpPr>
          <p:cNvPr id="8196" name="Title 1"/>
          <p:cNvSpPr>
            <a:spLocks noGrp="1"/>
          </p:cNvSpPr>
          <p:nvPr>
            <p:ph type="title" idx="4294967295"/>
          </p:nvPr>
        </p:nvSpPr>
        <p:spPr bwMode="auto"/>
        <p:txBody>
          <a:bodyPr/>
          <a:lstStyle/>
          <a:p>
            <a:pPr>
              <a:defRPr/>
            </a:pPr>
            <a:r>
              <a:rPr lang="en-US" dirty="0" smtClean="0">
                <a:solidFill>
                  <a:schemeClr val="tx2"/>
                </a:solidFill>
                <a:ea typeface="ＭＳ Ｐゴシック" pitchFamily="34" charset="-128"/>
              </a:rPr>
              <a:t>Composite Fields</a:t>
            </a:r>
          </a:p>
        </p:txBody>
      </p:sp>
      <p:sp>
        <p:nvSpPr>
          <p:cNvPr id="8217" name="Content Placeholder 2"/>
          <p:cNvSpPr>
            <a:spLocks noGrp="1"/>
          </p:cNvSpPr>
          <p:nvPr>
            <p:ph idx="4294967295"/>
          </p:nvPr>
        </p:nvSpPr>
        <p:spPr>
          <a:xfrm>
            <a:off x="631825" y="1423194"/>
            <a:ext cx="7499350" cy="3394075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>
                <a:ea typeface="ＭＳ Ｐゴシック"/>
                <a:cs typeface="ＭＳ Ｐゴシック"/>
              </a:rPr>
              <a:t>AES uses the binary finite field GF(2</a:t>
            </a:r>
            <a:r>
              <a:rPr lang="en-US" baseline="30000">
                <a:ea typeface="ＭＳ Ｐゴシック"/>
                <a:cs typeface="ＭＳ Ｐゴシック"/>
              </a:rPr>
              <a:t>8</a:t>
            </a:r>
            <a:r>
              <a:rPr lang="en-US">
                <a:ea typeface="ＭＳ Ｐゴシック"/>
                <a:cs typeface="ＭＳ Ｐゴシック"/>
              </a:rPr>
              <a:t>) with irreducible polynomial</a:t>
            </a:r>
          </a:p>
          <a:p>
            <a:pPr>
              <a:lnSpc>
                <a:spcPct val="90000"/>
              </a:lnSpc>
            </a:pPr>
            <a:r>
              <a:rPr lang="en-US" dirty="0">
                <a:ea typeface="ＭＳ Ｐゴシック"/>
                <a:cs typeface="ＭＳ Ｐゴシック"/>
              </a:rPr>
              <a:t>The AES field GF(2</a:t>
            </a:r>
            <a:r>
              <a:rPr lang="en-US" baseline="30000" dirty="0">
                <a:ea typeface="ＭＳ Ｐゴシック"/>
                <a:cs typeface="ＭＳ Ｐゴシック"/>
              </a:rPr>
              <a:t>8</a:t>
            </a:r>
            <a:r>
              <a:rPr lang="en-US" dirty="0">
                <a:ea typeface="ＭＳ Ｐゴシック"/>
                <a:cs typeface="ＭＳ Ｐゴシック"/>
              </a:rPr>
              <a:t>) is isomorphic to the field GF((2</a:t>
            </a:r>
            <a:r>
              <a:rPr lang="en-US" baseline="30000" dirty="0">
                <a:ea typeface="ＭＳ Ｐゴシック"/>
                <a:cs typeface="ＭＳ Ｐゴシック"/>
              </a:rPr>
              <a:t>4</a:t>
            </a:r>
            <a:r>
              <a:rPr lang="en-US" dirty="0">
                <a:ea typeface="ＭＳ Ｐゴシック"/>
                <a:cs typeface="ＭＳ Ｐゴシック"/>
              </a:rPr>
              <a:t>)</a:t>
            </a:r>
            <a:r>
              <a:rPr lang="en-US" baseline="30000" dirty="0">
                <a:ea typeface="ＭＳ Ｐゴシック"/>
                <a:cs typeface="ＭＳ Ｐゴシック"/>
              </a:rPr>
              <a:t>2</a:t>
            </a:r>
            <a:r>
              <a:rPr lang="en-US" dirty="0">
                <a:ea typeface="ＭＳ Ｐゴシック"/>
                <a:cs typeface="ＭＳ Ｐゴシック"/>
              </a:rPr>
              <a:t>) and even GF(((2</a:t>
            </a:r>
            <a:r>
              <a:rPr lang="en-US" baseline="30000" dirty="0">
                <a:ea typeface="ＭＳ Ｐゴシック"/>
                <a:cs typeface="ＭＳ Ｐゴシック"/>
              </a:rPr>
              <a:t>2</a:t>
            </a:r>
            <a:r>
              <a:rPr lang="en-US" dirty="0">
                <a:ea typeface="ＭＳ Ｐゴシック"/>
                <a:cs typeface="ＭＳ Ｐゴシック"/>
              </a:rPr>
              <a:t>)</a:t>
            </a:r>
            <a:r>
              <a:rPr lang="en-US" baseline="30000" dirty="0">
                <a:ea typeface="ＭＳ Ｐゴシック"/>
                <a:cs typeface="ＭＳ Ｐゴシック"/>
              </a:rPr>
              <a:t>2</a:t>
            </a:r>
            <a:r>
              <a:rPr lang="en-US" dirty="0">
                <a:ea typeface="ＭＳ Ｐゴシック"/>
                <a:cs typeface="ＭＳ Ｐゴシック"/>
              </a:rPr>
              <a:t>)</a:t>
            </a:r>
            <a:r>
              <a:rPr lang="en-US" baseline="30000" dirty="0">
                <a:ea typeface="ＭＳ Ｐゴシック"/>
                <a:cs typeface="ＭＳ Ｐゴシック"/>
              </a:rPr>
              <a:t>2</a:t>
            </a:r>
            <a:r>
              <a:rPr lang="en-US" dirty="0">
                <a:ea typeface="ＭＳ Ｐゴシック"/>
                <a:cs typeface="ＭＳ Ｐゴシック"/>
              </a:rPr>
              <a:t>)</a:t>
            </a:r>
          </a:p>
          <a:p>
            <a:pPr lvl="1">
              <a:lnSpc>
                <a:spcPct val="90000"/>
              </a:lnSpc>
            </a:pPr>
            <a:r>
              <a:rPr lang="en-US" dirty="0">
                <a:ea typeface="ＭＳ Ｐゴシック"/>
              </a:rPr>
              <a:t>This means that we could find the inverse of   </a:t>
            </a:r>
          </a:p>
          <a:p>
            <a:pPr lvl="1">
              <a:lnSpc>
                <a:spcPct val="90000"/>
              </a:lnSpc>
              <a:buFont typeface="Verdana" pitchFamily="34" charset="0"/>
              <a:buNone/>
            </a:pPr>
            <a:r>
              <a:rPr lang="en-US" dirty="0">
                <a:ea typeface="ＭＳ Ｐゴシック"/>
              </a:rPr>
              <a:t>     x </a:t>
            </a:r>
            <a:r>
              <a:rPr lang="az-Cyrl-AZ" dirty="0">
                <a:ea typeface="ＭＳ Ｐゴシック"/>
              </a:rPr>
              <a:t>Є</a:t>
            </a:r>
            <a:r>
              <a:rPr lang="en-US" dirty="0">
                <a:ea typeface="ＭＳ Ｐゴシック"/>
              </a:rPr>
              <a:t> GF(2</a:t>
            </a:r>
            <a:r>
              <a:rPr lang="en-US" baseline="30000" dirty="0">
                <a:ea typeface="ＭＳ Ｐゴシック"/>
              </a:rPr>
              <a:t>8</a:t>
            </a:r>
            <a:r>
              <a:rPr lang="en-US" dirty="0">
                <a:ea typeface="ＭＳ Ｐゴシック"/>
              </a:rPr>
              <a:t>) by using a smaller field (</a:t>
            </a:r>
            <a:r>
              <a:rPr lang="en-US" dirty="0" err="1">
                <a:ea typeface="ＭＳ Ｐゴシック"/>
              </a:rPr>
              <a:t>eg</a:t>
            </a:r>
            <a:r>
              <a:rPr lang="en-US" dirty="0">
                <a:ea typeface="ＭＳ Ｐゴシック"/>
              </a:rPr>
              <a:t>. GF(2</a:t>
            </a:r>
            <a:r>
              <a:rPr lang="en-US" baseline="30000" dirty="0">
                <a:ea typeface="ＭＳ Ｐゴシック"/>
              </a:rPr>
              <a:t>4</a:t>
            </a:r>
            <a:r>
              <a:rPr lang="en-US" dirty="0">
                <a:ea typeface="ＭＳ Ｐゴシック"/>
              </a:rPr>
              <a:t>))</a:t>
            </a:r>
          </a:p>
          <a:p>
            <a:pPr lvl="2">
              <a:lnSpc>
                <a:spcPct val="90000"/>
              </a:lnSpc>
            </a:pPr>
            <a:r>
              <a:rPr lang="en-US" dirty="0">
                <a:ea typeface="ＭＳ Ｐゴシック"/>
              </a:rPr>
              <a:t>Thus smaller tables or equations required</a:t>
            </a:r>
          </a:p>
        </p:txBody>
      </p:sp>
      <p:graphicFrame>
        <p:nvGraphicFramePr>
          <p:cNvPr id="8214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63805437"/>
              </p:ext>
            </p:extLst>
          </p:nvPr>
        </p:nvGraphicFramePr>
        <p:xfrm>
          <a:off x="4229101" y="1792288"/>
          <a:ext cx="26670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91" name="Equation" r:id="rId4" imgW="1256755" imgH="203112" progId="Equation.3">
                  <p:embed/>
                </p:oleObj>
              </mc:Choice>
              <mc:Fallback>
                <p:oleObj name="Equation" r:id="rId4" imgW="1256755" imgH="203112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29101" y="1792288"/>
                        <a:ext cx="2667000" cy="431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tangle 10"/>
          <p:cNvSpPr/>
          <p:nvPr/>
        </p:nvSpPr>
        <p:spPr>
          <a:xfrm>
            <a:off x="6943344" y="4477512"/>
            <a:ext cx="609600" cy="10668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rIns="9144" anchor="ctr"/>
          <a:lstStyle/>
          <a:p>
            <a:pPr algn="ctr">
              <a:defRPr/>
            </a:pPr>
            <a:r>
              <a:rPr lang="en-US" sz="10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Affine Transform</a:t>
            </a:r>
          </a:p>
        </p:txBody>
      </p:sp>
      <p:cxnSp>
        <p:nvCxnSpPr>
          <p:cNvPr id="39" name="Straight Arrow Connector 38"/>
          <p:cNvCxnSpPr>
            <a:endCxn id="11" idx="1"/>
          </p:cNvCxnSpPr>
          <p:nvPr/>
        </p:nvCxnSpPr>
        <p:spPr>
          <a:xfrm>
            <a:off x="6486144" y="5010912"/>
            <a:ext cx="457200" cy="1588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36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0.00093 L -0.05 0.00093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21615" y="1778127"/>
            <a:ext cx="6781800" cy="38862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9220" name="Title 1"/>
          <p:cNvSpPr>
            <a:spLocks noGrp="1"/>
          </p:cNvSpPr>
          <p:nvPr>
            <p:ph type="title" idx="4294967295"/>
          </p:nvPr>
        </p:nvSpPr>
        <p:spPr bwMode="auto"/>
        <p:txBody>
          <a:bodyPr>
            <a:normAutofit/>
          </a:bodyPr>
          <a:lstStyle/>
          <a:p>
            <a:pPr>
              <a:defRPr/>
            </a:pPr>
            <a:r>
              <a:rPr lang="en-US" dirty="0" smtClean="0">
                <a:solidFill>
                  <a:schemeClr val="tx2"/>
                </a:solidFill>
                <a:ea typeface="ＭＳ Ｐゴシック" pitchFamily="34" charset="-128"/>
              </a:rPr>
              <a:t>Mapping the Composite Field</a:t>
            </a:r>
          </a:p>
        </p:txBody>
      </p:sp>
      <p:sp>
        <p:nvSpPr>
          <p:cNvPr id="9241" name="Content Placeholder 2"/>
          <p:cNvSpPr>
            <a:spLocks noGrp="1"/>
          </p:cNvSpPr>
          <p:nvPr>
            <p:ph idx="4294967295"/>
          </p:nvPr>
        </p:nvSpPr>
        <p:spPr>
          <a:xfrm>
            <a:off x="1444752" y="1356360"/>
            <a:ext cx="7499350" cy="4800600"/>
          </a:xfrm>
        </p:spPr>
        <p:txBody>
          <a:bodyPr/>
          <a:lstStyle/>
          <a:p>
            <a:r>
              <a:rPr lang="en-US">
                <a:ea typeface="ＭＳ Ｐゴシック"/>
                <a:cs typeface="ＭＳ Ｐゴシック"/>
              </a:rPr>
              <a:t>Map the field GF(2</a:t>
            </a:r>
            <a:r>
              <a:rPr lang="en-US" baseline="30000">
                <a:ea typeface="ＭＳ Ｐゴシック"/>
                <a:cs typeface="ＭＳ Ｐゴシック"/>
              </a:rPr>
              <a:t>8</a:t>
            </a:r>
            <a:r>
              <a:rPr lang="en-US">
                <a:ea typeface="ＭＳ Ｐゴシック"/>
                <a:cs typeface="ＭＳ Ｐゴシック"/>
              </a:rPr>
              <a:t>) to the field GF((2</a:t>
            </a:r>
            <a:r>
              <a:rPr lang="en-US" baseline="30000">
                <a:ea typeface="ＭＳ Ｐゴシック"/>
                <a:cs typeface="ＭＳ Ｐゴシック"/>
              </a:rPr>
              <a:t>2</a:t>
            </a:r>
            <a:r>
              <a:rPr lang="en-US">
                <a:ea typeface="ＭＳ Ｐゴシック"/>
                <a:cs typeface="ＭＳ Ｐゴシック"/>
              </a:rPr>
              <a:t>)</a:t>
            </a:r>
            <a:r>
              <a:rPr lang="en-US" baseline="30000">
                <a:ea typeface="ＭＳ Ｐゴシック"/>
                <a:cs typeface="ＭＳ Ｐゴシック"/>
              </a:rPr>
              <a:t>2</a:t>
            </a:r>
            <a:r>
              <a:rPr lang="en-US">
                <a:ea typeface="ＭＳ Ｐゴシック"/>
                <a:cs typeface="ＭＳ Ｐゴシック"/>
              </a:rPr>
              <a:t>)</a:t>
            </a:r>
            <a:r>
              <a:rPr lang="en-US" baseline="30000">
                <a:ea typeface="ＭＳ Ｐゴシック"/>
                <a:cs typeface="ＭＳ Ｐゴシック"/>
              </a:rPr>
              <a:t>2</a:t>
            </a:r>
            <a:r>
              <a:rPr lang="en-US">
                <a:ea typeface="ＭＳ Ｐゴシック"/>
                <a:cs typeface="ＭＳ Ｐゴシック"/>
              </a:rPr>
              <a:t>)</a:t>
            </a:r>
          </a:p>
          <a:p>
            <a:endParaRPr lang="en-US" dirty="0" smtClean="0">
              <a:ea typeface="ＭＳ Ｐゴシック"/>
              <a:cs typeface="ＭＳ Ｐゴシック"/>
            </a:endParaRPr>
          </a:p>
        </p:txBody>
      </p:sp>
      <p:sp>
        <p:nvSpPr>
          <p:cNvPr id="9242" name="TextBox 3"/>
          <p:cNvSpPr txBox="1">
            <a:spLocks noChangeArrowheads="1"/>
          </p:cNvSpPr>
          <p:nvPr/>
        </p:nvSpPr>
        <p:spPr bwMode="auto">
          <a:xfrm>
            <a:off x="7212965" y="2264418"/>
            <a:ext cx="375564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400" dirty="0" err="1">
                <a:latin typeface="Arial Narrow" pitchFamily="34" charset="0"/>
              </a:rPr>
              <a:t>C.Paar</a:t>
            </a:r>
            <a:r>
              <a:rPr lang="en-US" sz="1400" dirty="0">
                <a:latin typeface="Arial Narrow" pitchFamily="34" charset="0"/>
              </a:rPr>
              <a:t>, Efficient VLSI Architectures for Bit Parallel Computation in Galois Fields, PHD Thesis, 1998</a:t>
            </a:r>
          </a:p>
        </p:txBody>
      </p:sp>
      <p:graphicFrame>
        <p:nvGraphicFramePr>
          <p:cNvPr id="9238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12673537"/>
              </p:ext>
            </p:extLst>
          </p:nvPr>
        </p:nvGraphicFramePr>
        <p:xfrm>
          <a:off x="431165" y="1805562"/>
          <a:ext cx="6362700" cy="3886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15" name="Equation" r:id="rId3" imgW="4241800" imgH="2565400" progId="Equation.3">
                  <p:embed/>
                </p:oleObj>
              </mc:Choice>
              <mc:Fallback>
                <p:oleObj name="Equation" r:id="rId3" imgW="4241800" imgH="2565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1165" y="1805562"/>
                        <a:ext cx="6362700" cy="3886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52402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Title 1"/>
          <p:cNvSpPr>
            <a:spLocks noGrp="1"/>
          </p:cNvSpPr>
          <p:nvPr>
            <p:ph type="title" idx="4294967295"/>
          </p:nvPr>
        </p:nvSpPr>
        <p:spPr bwMode="auto">
          <a:xfrm>
            <a:off x="838200" y="257968"/>
            <a:ext cx="10515600" cy="1325563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dirty="0" smtClean="0">
                <a:solidFill>
                  <a:schemeClr val="tx2"/>
                </a:solidFill>
                <a:ea typeface="ＭＳ Ｐゴシック" pitchFamily="34" charset="-128"/>
              </a:rPr>
              <a:t>S-box Based on Composite Fields</a:t>
            </a:r>
          </a:p>
        </p:txBody>
      </p:sp>
      <p:sp>
        <p:nvSpPr>
          <p:cNvPr id="506882" name="Content Placeholder 2"/>
          <p:cNvSpPr>
            <a:spLocks noGrp="1"/>
          </p:cNvSpPr>
          <p:nvPr>
            <p:ph idx="4294967295"/>
          </p:nvPr>
        </p:nvSpPr>
        <p:spPr>
          <a:xfrm>
            <a:off x="545592" y="1198562"/>
            <a:ext cx="10515600" cy="4351338"/>
          </a:xfrm>
        </p:spPr>
        <p:txBody>
          <a:bodyPr/>
          <a:lstStyle/>
          <a:p>
            <a:pPr>
              <a:buFont typeface="Wingdings 2" pitchFamily="18" charset="2"/>
              <a:buNone/>
            </a:pPr>
            <a:r>
              <a:rPr lang="en-US" b="1" dirty="0" smtClean="0">
                <a:solidFill>
                  <a:schemeClr val="tx2"/>
                </a:solidFill>
                <a:ea typeface="ＭＳ Ｐゴシック"/>
                <a:cs typeface="ＭＳ Ｐゴシック"/>
              </a:rPr>
              <a:t>S-box Approach</a:t>
            </a:r>
          </a:p>
          <a:p>
            <a:endParaRPr lang="en-US" dirty="0" smtClean="0">
              <a:ea typeface="ＭＳ Ｐゴシック"/>
              <a:cs typeface="ＭＳ Ｐゴシック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3511448"/>
              </p:ext>
            </p:extLst>
          </p:nvPr>
        </p:nvGraphicFramePr>
        <p:xfrm>
          <a:off x="5209033" y="3860960"/>
          <a:ext cx="3733801" cy="1936115"/>
        </p:xfrm>
        <a:graphic>
          <a:graphicData uri="http://schemas.openxmlformats.org/drawingml/2006/table">
            <a:tbl>
              <a:tblPr/>
              <a:tblGrid>
                <a:gridCol w="1204211"/>
                <a:gridCol w="722526"/>
                <a:gridCol w="801810"/>
                <a:gridCol w="1005254"/>
              </a:tblGrid>
              <a:tr h="77787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ＭＳ Ｐゴシック" charset="-128"/>
                        </a:rPr>
                        <a:t>S-box Approach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ＭＳ Ｐゴシック" charset="-128"/>
                        </a:rPr>
                        <a:t>No. of Slices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ＭＳ Ｐゴシック" charset="-128"/>
                        </a:rPr>
                        <a:t>Critical Path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ＭＳ Ｐゴシック" charset="-128"/>
                        </a:rPr>
                        <a:t>Gate Count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</a:tr>
              <a:tr h="54292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ＭＳ Ｐゴシック" charset="-128"/>
                        </a:rPr>
                        <a:t>Lookup table based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ＭＳ Ｐゴシック" charset="-128"/>
                        </a:rPr>
                        <a:t>64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ＭＳ Ｐゴシック" charset="-128"/>
                        </a:rPr>
                        <a:t>11.9ns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ＭＳ Ｐゴシック" charset="-128"/>
                        </a:rPr>
                        <a:t>1128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</a:tr>
              <a:tr h="54292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ＭＳ Ｐゴシック" charset="-128"/>
                        </a:rPr>
                        <a:t>Composite Field based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ＭＳ Ｐゴシック" charset="-128"/>
                        </a:rPr>
                        <a:t>30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ＭＳ Ｐゴシック" charset="-128"/>
                        </a:rPr>
                        <a:t>18.3ns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ＭＳ Ｐゴシック" charset="-128"/>
                        </a:rPr>
                        <a:t>312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</a:tr>
            </a:tbl>
          </a:graphicData>
        </a:graphic>
      </p:graphicFrame>
      <p:sp>
        <p:nvSpPr>
          <p:cNvPr id="506905" name="TextBox 6"/>
          <p:cNvSpPr txBox="1">
            <a:spLocks noChangeArrowheads="1"/>
          </p:cNvSpPr>
          <p:nvPr/>
        </p:nvSpPr>
        <p:spPr bwMode="auto">
          <a:xfrm>
            <a:off x="5209033" y="3449607"/>
            <a:ext cx="34290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>
                <a:latin typeface="Calibri" pitchFamily="34" charset="0"/>
              </a:rPr>
              <a:t>Performance of S-boxes on FPGA*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9236666"/>
              </p:ext>
            </p:extLst>
          </p:nvPr>
        </p:nvGraphicFramePr>
        <p:xfrm>
          <a:off x="897288" y="3887980"/>
          <a:ext cx="3962400" cy="1320800"/>
        </p:xfrm>
        <a:graphic>
          <a:graphicData uri="http://schemas.openxmlformats.org/drawingml/2006/table">
            <a:tbl>
              <a:tblPr/>
              <a:tblGrid>
                <a:gridCol w="609600"/>
                <a:gridCol w="838200"/>
                <a:gridCol w="685800"/>
                <a:gridCol w="1828800"/>
              </a:tblGrid>
              <a:tr h="77787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ＭＳ Ｐゴシック" charset="-128"/>
                        </a:rPr>
                        <a:t>XOR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ＭＳ Ｐゴシック" charset="-128"/>
                        </a:rPr>
                        <a:t>NAND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ＭＳ Ｐゴシック" charset="-128"/>
                        </a:rPr>
                        <a:t>NOR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ＭＳ Ｐゴシック" charset="-128"/>
                        </a:rPr>
                        <a:t>Total Gates in terms of NAND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ＭＳ Ｐゴシック" charset="-128"/>
                        </a:rPr>
                        <a:t>(using std cell lib)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</a:tr>
              <a:tr h="5429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ＭＳ Ｐゴシック" charset="-128"/>
                        </a:rPr>
                        <a:t>80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ＭＳ Ｐゴシック" charset="-128"/>
                        </a:rPr>
                        <a:t>34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ＭＳ Ｐゴシック" charset="-128"/>
                        </a:rPr>
                        <a:t>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ＭＳ Ｐゴシック" charset="-128"/>
                        </a:rPr>
                        <a:t>180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</a:tr>
            </a:tbl>
          </a:graphicData>
        </a:graphic>
      </p:graphicFrame>
      <p:sp>
        <p:nvSpPr>
          <p:cNvPr id="506923" name="TextBox 8"/>
          <p:cNvSpPr txBox="1">
            <a:spLocks noChangeArrowheads="1"/>
          </p:cNvSpPr>
          <p:nvPr/>
        </p:nvSpPr>
        <p:spPr bwMode="auto">
          <a:xfrm>
            <a:off x="838200" y="3416363"/>
            <a:ext cx="3221038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>
                <a:latin typeface="Calibri" pitchFamily="34" charset="0"/>
              </a:rPr>
              <a:t>Gate Count for composite </a:t>
            </a:r>
            <a:r>
              <a:rPr lang="en-US" b="1" dirty="0" err="1">
                <a:latin typeface="Calibri" pitchFamily="34" charset="0"/>
              </a:rPr>
              <a:t>Sbox</a:t>
            </a:r>
            <a:r>
              <a:rPr lang="en-US" b="1" baseline="30000" dirty="0">
                <a:latin typeface="Calibri" pitchFamily="34" charset="0"/>
              </a:rPr>
              <a:t>#</a:t>
            </a:r>
          </a:p>
        </p:txBody>
      </p:sp>
      <p:sp>
        <p:nvSpPr>
          <p:cNvPr id="506924" name="TextBox 9"/>
          <p:cNvSpPr txBox="1">
            <a:spLocks noChangeArrowheads="1"/>
          </p:cNvSpPr>
          <p:nvPr/>
        </p:nvSpPr>
        <p:spPr bwMode="auto">
          <a:xfrm>
            <a:off x="402338" y="5269389"/>
            <a:ext cx="579120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 dirty="0">
                <a:latin typeface="Arial Narrow" pitchFamily="34" charset="0"/>
              </a:rPr>
              <a:t>#  D. </a:t>
            </a:r>
            <a:r>
              <a:rPr lang="en-US" sz="1400" dirty="0" err="1">
                <a:latin typeface="Arial Narrow" pitchFamily="34" charset="0"/>
              </a:rPr>
              <a:t>Canright</a:t>
            </a:r>
            <a:r>
              <a:rPr lang="en-US" sz="1400" dirty="0">
                <a:latin typeface="Arial Narrow" pitchFamily="34" charset="0"/>
              </a:rPr>
              <a:t>, </a:t>
            </a:r>
            <a:r>
              <a:rPr lang="en-US" sz="1400" i="1" dirty="0">
                <a:latin typeface="Arial Narrow" pitchFamily="34" charset="0"/>
              </a:rPr>
              <a:t>A Very Compact S-box for AES, </a:t>
            </a:r>
            <a:r>
              <a:rPr lang="en-US" sz="1400" dirty="0">
                <a:latin typeface="Arial Narrow" pitchFamily="34" charset="0"/>
              </a:rPr>
              <a:t>CHES-2005</a:t>
            </a:r>
          </a:p>
          <a:p>
            <a:r>
              <a:rPr lang="en-US" sz="1400" dirty="0">
                <a:latin typeface="Arial Narrow" pitchFamily="34" charset="0"/>
              </a:rPr>
              <a:t>* Simulation Results using Xilinx ISE</a:t>
            </a:r>
          </a:p>
        </p:txBody>
      </p:sp>
      <p:pic>
        <p:nvPicPr>
          <p:cNvPr id="506925" name="Picture 47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70304" y="1631156"/>
            <a:ext cx="7848600" cy="1743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80067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itle 1"/>
          <p:cNvSpPr>
            <a:spLocks noGrp="1"/>
          </p:cNvSpPr>
          <p:nvPr>
            <p:ph type="title" idx="4294967295"/>
          </p:nvPr>
        </p:nvSpPr>
        <p:spPr bwMode="auto"/>
        <p:txBody>
          <a:bodyPr/>
          <a:lstStyle/>
          <a:p>
            <a:pPr>
              <a:defRPr/>
            </a:pPr>
            <a:r>
              <a:rPr lang="en-US" smtClean="0">
                <a:ea typeface="ＭＳ Ｐゴシック" pitchFamily="34" charset="-128"/>
              </a:rPr>
              <a:t>Inverse S-box</a:t>
            </a:r>
          </a:p>
        </p:txBody>
      </p:sp>
      <p:graphicFrame>
        <p:nvGraphicFramePr>
          <p:cNvPr id="10242" name="Object 2"/>
          <p:cNvGraphicFramePr>
            <a:graphicFrameLocks noChangeAspect="1"/>
          </p:cNvGraphicFramePr>
          <p:nvPr/>
        </p:nvGraphicFramePr>
        <p:xfrm>
          <a:off x="4086226" y="1752600"/>
          <a:ext cx="4391025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21" name="Equation" r:id="rId3" imgW="2781000" imgH="482400" progId="Equation.3">
                  <p:embed/>
                </p:oleObj>
              </mc:Choice>
              <mc:Fallback>
                <p:oleObj name="Equation" r:id="rId3" imgW="2781000" imgH="482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86226" y="1752600"/>
                        <a:ext cx="4391025" cy="762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2895600" y="3429001"/>
          <a:ext cx="7239000" cy="1457325"/>
        </p:xfrm>
        <a:graphic>
          <a:graphicData uri="http://schemas.openxmlformats.org/drawingml/2006/table">
            <a:tbl>
              <a:tblPr/>
              <a:tblGrid>
                <a:gridCol w="1066800"/>
                <a:gridCol w="685800"/>
                <a:gridCol w="838200"/>
                <a:gridCol w="750888"/>
                <a:gridCol w="835025"/>
                <a:gridCol w="835025"/>
                <a:gridCol w="2227262"/>
              </a:tblGrid>
              <a:tr h="77787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34" charset="0"/>
                          <a:ea typeface="ＭＳ Ｐゴシック" charset="-128"/>
                        </a:rPr>
                        <a:t>Type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34" charset="0"/>
                          <a:ea typeface="ＭＳ Ｐゴシック" charset="-128"/>
                        </a:rPr>
                        <a:t>XOR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34" charset="0"/>
                          <a:ea typeface="ＭＳ Ｐゴシック" charset="-128"/>
                        </a:rPr>
                        <a:t>NAND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34" charset="0"/>
                          <a:ea typeface="ＭＳ Ｐゴシック" charset="-128"/>
                        </a:rPr>
                        <a:t>NOR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34" charset="0"/>
                          <a:ea typeface="ＭＳ Ｐゴシック" charset="-128"/>
                        </a:rPr>
                        <a:t>NOT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34" charset="0"/>
                          <a:ea typeface="ＭＳ Ｐゴシック" charset="-128"/>
                        </a:rPr>
                        <a:t>MUX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34" charset="0"/>
                          <a:ea typeface="ＭＳ Ｐゴシック" charset="-128"/>
                        </a:rPr>
                        <a:t>Total Gates in terms of NAND gates using std cell library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</a:tr>
              <a:tr h="5429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ＭＳ Ｐゴシック" charset="-128"/>
                        </a:rPr>
                        <a:t>InvS-box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ＭＳ Ｐゴシック" charset="-128"/>
                        </a:rPr>
                        <a:t>81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ＭＳ Ｐゴシック" charset="-128"/>
                        </a:rPr>
                        <a:t>34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ＭＳ Ｐゴシック" charset="-128"/>
                        </a:rPr>
                        <a:t>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ＭＳ Ｐゴシック" charset="-128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ＭＳ Ｐゴシック" charset="-128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ＭＳ Ｐゴシック" charset="-128"/>
                        </a:rPr>
                        <a:t>182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</a:tr>
            </a:tbl>
          </a:graphicData>
        </a:graphic>
      </p:graphicFrame>
      <p:sp>
        <p:nvSpPr>
          <p:cNvPr id="10270" name="TextBox 5"/>
          <p:cNvSpPr txBox="1">
            <a:spLocks noChangeArrowheads="1"/>
          </p:cNvSpPr>
          <p:nvPr/>
        </p:nvSpPr>
        <p:spPr bwMode="auto">
          <a:xfrm>
            <a:off x="5410201" y="3048000"/>
            <a:ext cx="138906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b="1">
                <a:latin typeface="Calibri" charset="0"/>
              </a:rPr>
              <a:t>Gate Count </a:t>
            </a:r>
            <a:r>
              <a:rPr lang="en-US" altLang="en-US" b="1" baseline="30000">
                <a:latin typeface="Calibri" charset="0"/>
              </a:rPr>
              <a:t>#</a:t>
            </a:r>
          </a:p>
        </p:txBody>
      </p:sp>
      <p:sp>
        <p:nvSpPr>
          <p:cNvPr id="10271" name="TextBox 6"/>
          <p:cNvSpPr txBox="1">
            <a:spLocks noChangeArrowheads="1"/>
          </p:cNvSpPr>
          <p:nvPr/>
        </p:nvSpPr>
        <p:spPr bwMode="auto">
          <a:xfrm>
            <a:off x="2514600" y="6324601"/>
            <a:ext cx="57912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400">
                <a:latin typeface="Arial Narrow" charset="0"/>
              </a:rPr>
              <a:t>#  D. Canright, </a:t>
            </a:r>
            <a:r>
              <a:rPr lang="en-US" altLang="en-US" sz="1400" i="1">
                <a:latin typeface="Arial Narrow" charset="0"/>
              </a:rPr>
              <a:t>A Very Compact S-box for AES, </a:t>
            </a:r>
            <a:r>
              <a:rPr lang="en-US" altLang="en-US" sz="1400">
                <a:latin typeface="Arial Narrow" charset="0"/>
              </a:rPr>
              <a:t>CHES-2005</a:t>
            </a:r>
          </a:p>
        </p:txBody>
      </p:sp>
    </p:spTree>
    <p:extLst>
      <p:ext uri="{BB962C8B-B14F-4D97-AF65-F5344CB8AC3E}">
        <p14:creationId xmlns:p14="http://schemas.microsoft.com/office/powerpoint/2010/main" val="2040394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554736" y="182245"/>
            <a:ext cx="10515600" cy="1325563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3900" dirty="0">
                <a:solidFill>
                  <a:schemeClr val="tx2"/>
                </a:solidFill>
              </a:rPr>
              <a:t>Overhead of Composite </a:t>
            </a:r>
            <a:r>
              <a:rPr lang="en-US" sz="3900">
                <a:solidFill>
                  <a:schemeClr val="tx2"/>
                </a:solidFill>
              </a:rPr>
              <a:t>Field s-boxes</a:t>
            </a:r>
            <a:endParaRPr lang="en-US" sz="3900" dirty="0">
              <a:solidFill>
                <a:schemeClr val="tx2"/>
              </a:solidFill>
            </a:endParaRPr>
          </a:p>
        </p:txBody>
      </p:sp>
      <p:sp>
        <p:nvSpPr>
          <p:cNvPr id="509954" name="Content Placeholder 2"/>
          <p:cNvSpPr>
            <a:spLocks noGrp="1"/>
          </p:cNvSpPr>
          <p:nvPr>
            <p:ph idx="4294967295"/>
          </p:nvPr>
        </p:nvSpPr>
        <p:spPr>
          <a:xfrm>
            <a:off x="1469136" y="1210056"/>
            <a:ext cx="8001000" cy="48006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3000">
                <a:ea typeface="ＭＳ Ｐゴシック"/>
                <a:cs typeface="ＭＳ Ｐゴシック"/>
              </a:rPr>
              <a:t>Composite field s-boxes require mapping and reverse mapping to and from the composite fields in each round</a:t>
            </a:r>
          </a:p>
          <a:p>
            <a:pPr>
              <a:lnSpc>
                <a:spcPct val="90000"/>
              </a:lnSpc>
            </a:pPr>
            <a:r>
              <a:rPr lang="en-US" sz="3000">
                <a:ea typeface="ＭＳ Ｐゴシック"/>
                <a:cs typeface="ＭＳ Ｐゴシック"/>
              </a:rPr>
              <a:t>An alternate approach is to convert all other round operations into composite field operations.</a:t>
            </a:r>
          </a:p>
          <a:p>
            <a:pPr lvl="1">
              <a:lnSpc>
                <a:spcPct val="90000"/>
              </a:lnSpc>
            </a:pPr>
            <a:r>
              <a:rPr lang="en-US" sz="2600">
                <a:ea typeface="ＭＳ Ｐゴシック"/>
              </a:rPr>
              <a:t>This would require just one mapping and one reverse mapping for the entire encryption</a:t>
            </a:r>
          </a:p>
          <a:p>
            <a:pPr lvl="1">
              <a:lnSpc>
                <a:spcPct val="90000"/>
              </a:lnSpc>
            </a:pPr>
            <a:r>
              <a:rPr lang="en-US" sz="2600">
                <a:ea typeface="ＭＳ Ｐゴシック"/>
              </a:rPr>
              <a:t>Operations Add Round Key and Shift Rows are not altered.</a:t>
            </a:r>
          </a:p>
          <a:p>
            <a:pPr lvl="1">
              <a:lnSpc>
                <a:spcPct val="90000"/>
              </a:lnSpc>
            </a:pPr>
            <a:r>
              <a:rPr lang="en-US" sz="2600">
                <a:ea typeface="ＭＳ Ｐゴシック"/>
              </a:rPr>
              <a:t>Mix Columns will need to be re-implemented</a:t>
            </a:r>
          </a:p>
        </p:txBody>
      </p:sp>
    </p:spTree>
    <p:extLst>
      <p:ext uri="{BB962C8B-B14F-4D97-AF65-F5344CB8AC3E}">
        <p14:creationId xmlns:p14="http://schemas.microsoft.com/office/powerpoint/2010/main" val="1370751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ight Arrow 65"/>
          <p:cNvSpPr/>
          <p:nvPr/>
        </p:nvSpPr>
        <p:spPr>
          <a:xfrm rot="5400000">
            <a:off x="3587052" y="2225231"/>
            <a:ext cx="752475" cy="228600"/>
          </a:xfrm>
          <a:prstGeom prst="rightArrow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5" name="Right Arrow 64"/>
          <p:cNvSpPr/>
          <p:nvPr/>
        </p:nvSpPr>
        <p:spPr>
          <a:xfrm>
            <a:off x="3287015" y="1725168"/>
            <a:ext cx="485775" cy="228600"/>
          </a:xfrm>
          <a:prstGeom prst="rightArrow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4625" y="107949"/>
            <a:ext cx="11085576" cy="1325563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en-US" sz="3200" dirty="0">
                <a:solidFill>
                  <a:schemeClr val="tx2"/>
                </a:solidFill>
              </a:rPr>
              <a:t>High Speed </a:t>
            </a:r>
            <a:r>
              <a:rPr lang="en-US" sz="3200">
                <a:solidFill>
                  <a:schemeClr val="tx2"/>
                </a:solidFill>
              </a:rPr>
              <a:t>AES </a:t>
            </a:r>
            <a:r>
              <a:rPr lang="en-US" sz="3200" smtClean="0">
                <a:solidFill>
                  <a:schemeClr val="tx2"/>
                </a:solidFill>
              </a:rPr>
              <a:t>Encryption-Decryption </a:t>
            </a:r>
            <a:r>
              <a:rPr lang="en-US" sz="3200" dirty="0">
                <a:solidFill>
                  <a:schemeClr val="tx2"/>
                </a:solidFill>
              </a:rPr>
              <a:t>Architecture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2320228" y="1496568"/>
            <a:ext cx="966787" cy="61118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sq">
            <a:solidFill>
              <a:schemeClr val="accent1">
                <a:lumMod val="75000"/>
              </a:schemeClr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flatTx/>
          </a:bodyPr>
          <a:lstStyle/>
          <a:p>
            <a:pPr algn="ctr">
              <a:defRPr/>
            </a:pPr>
            <a:r>
              <a:rPr lang="en-US" sz="1400" b="1">
                <a:ea typeface="ＭＳ Ｐゴシック" charset="-128"/>
              </a:rPr>
              <a:t>Key-Gen</a:t>
            </a: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3780727" y="1496568"/>
            <a:ext cx="1204912" cy="61118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sq">
            <a:solidFill>
              <a:schemeClr val="accent1">
                <a:lumMod val="75000"/>
              </a:schemeClr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flatTx/>
          </a:bodyPr>
          <a:lstStyle/>
          <a:p>
            <a:pPr algn="ctr">
              <a:defRPr/>
            </a:pPr>
            <a:r>
              <a:rPr lang="en-US" sz="1400" b="1">
                <a:ea typeface="ＭＳ Ｐゴシック" charset="-128"/>
              </a:rPr>
              <a:t>Key </a:t>
            </a:r>
          </a:p>
          <a:p>
            <a:pPr algn="ctr">
              <a:defRPr/>
            </a:pPr>
            <a:r>
              <a:rPr lang="en-US" sz="1400" b="1">
                <a:ea typeface="ＭＳ Ｐゴシック" charset="-128"/>
              </a:rPr>
              <a:t>Memory</a:t>
            </a: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3717228" y="2715768"/>
            <a:ext cx="1246187" cy="61118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sq">
            <a:solidFill>
              <a:schemeClr val="accent1">
                <a:lumMod val="75000"/>
              </a:schemeClr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flatTx/>
          </a:bodyPr>
          <a:lstStyle/>
          <a:p>
            <a:pPr algn="ctr">
              <a:defRPr/>
            </a:pPr>
            <a:r>
              <a:rPr lang="en-US" sz="1400" b="1">
                <a:ea typeface="ＭＳ Ｐゴシック" charset="-128"/>
              </a:rPr>
              <a:t>Encrypt</a:t>
            </a:r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3758502" y="3630168"/>
            <a:ext cx="1204912" cy="61118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sq">
            <a:solidFill>
              <a:schemeClr val="accent1">
                <a:lumMod val="75000"/>
              </a:schemeClr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flatTx/>
          </a:bodyPr>
          <a:lstStyle/>
          <a:p>
            <a:pPr algn="ctr">
              <a:defRPr/>
            </a:pPr>
            <a:r>
              <a:rPr lang="en-US" sz="1400" b="1">
                <a:ea typeface="ＭＳ Ｐゴシック" charset="-128"/>
              </a:rPr>
              <a:t>Decrypt</a:t>
            </a:r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5558727" y="2777682"/>
            <a:ext cx="696912" cy="138588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sq">
            <a:solidFill>
              <a:schemeClr val="accent1">
                <a:lumMod val="75000"/>
              </a:schemeClr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flatTx/>
          </a:bodyPr>
          <a:lstStyle/>
          <a:p>
            <a:pPr algn="ctr">
              <a:defRPr/>
            </a:pPr>
            <a:r>
              <a:rPr lang="en-US" sz="1400" b="1" dirty="0" err="1">
                <a:ea typeface="ＭＳ Ｐゴシック" charset="-128"/>
              </a:rPr>
              <a:t>Mux</a:t>
            </a:r>
            <a:endParaRPr lang="en-US" sz="1400" b="1" dirty="0">
              <a:ea typeface="ＭＳ Ｐゴシック" charset="-128"/>
            </a:endParaRPr>
          </a:p>
        </p:txBody>
      </p:sp>
      <p:sp>
        <p:nvSpPr>
          <p:cNvPr id="10" name="Rectangle 8"/>
          <p:cNvSpPr>
            <a:spLocks noChangeArrowheads="1"/>
          </p:cNvSpPr>
          <p:nvPr/>
        </p:nvSpPr>
        <p:spPr bwMode="auto">
          <a:xfrm>
            <a:off x="6636639" y="3172968"/>
            <a:ext cx="1016000" cy="6096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sq">
            <a:solidFill>
              <a:schemeClr val="accent1">
                <a:lumMod val="75000"/>
              </a:schemeClr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flatTx/>
          </a:bodyPr>
          <a:lstStyle/>
          <a:p>
            <a:pPr algn="ctr">
              <a:defRPr/>
            </a:pPr>
            <a:r>
              <a:rPr lang="en-US" sz="1400" b="1">
                <a:ea typeface="ＭＳ Ｐゴシック" charset="-128"/>
              </a:rPr>
              <a:t>Dispatch </a:t>
            </a:r>
          </a:p>
          <a:p>
            <a:pPr algn="ctr">
              <a:defRPr/>
            </a:pPr>
            <a:r>
              <a:rPr lang="en-US" sz="1400" b="1">
                <a:ea typeface="ＭＳ Ｐゴシック" charset="-128"/>
              </a:rPr>
              <a:t>Unit</a:t>
            </a:r>
          </a:p>
        </p:txBody>
      </p:sp>
      <p:sp>
        <p:nvSpPr>
          <p:cNvPr id="11" name="Rectangle 9"/>
          <p:cNvSpPr>
            <a:spLocks noChangeArrowheads="1"/>
          </p:cNvSpPr>
          <p:nvPr/>
        </p:nvSpPr>
        <p:spPr bwMode="auto">
          <a:xfrm>
            <a:off x="1915415" y="2715768"/>
            <a:ext cx="950913" cy="61118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sq">
            <a:solidFill>
              <a:schemeClr val="accent1">
                <a:lumMod val="75000"/>
              </a:schemeClr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flatTx/>
          </a:bodyPr>
          <a:lstStyle/>
          <a:p>
            <a:pPr algn="ctr">
              <a:defRPr/>
            </a:pPr>
            <a:r>
              <a:rPr lang="en-US" sz="1400" b="1">
                <a:ea typeface="ＭＳ Ｐゴシック" charset="-128"/>
              </a:rPr>
              <a:t>Data</a:t>
            </a:r>
          </a:p>
          <a:p>
            <a:pPr algn="ctr">
              <a:defRPr/>
            </a:pPr>
            <a:r>
              <a:rPr lang="en-US" sz="1400" b="1">
                <a:ea typeface="ＭＳ Ｐゴシック" charset="-128"/>
              </a:rPr>
              <a:t>Schedule</a:t>
            </a:r>
          </a:p>
        </p:txBody>
      </p:sp>
      <p:sp>
        <p:nvSpPr>
          <p:cNvPr id="12" name="Rectangle 10"/>
          <p:cNvSpPr>
            <a:spLocks noChangeArrowheads="1"/>
          </p:cNvSpPr>
          <p:nvPr/>
        </p:nvSpPr>
        <p:spPr bwMode="auto">
          <a:xfrm>
            <a:off x="1763015" y="3628582"/>
            <a:ext cx="1141413" cy="61118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sq">
            <a:solidFill>
              <a:schemeClr val="accent1">
                <a:lumMod val="75000"/>
              </a:schemeClr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flatTx/>
          </a:bodyPr>
          <a:lstStyle/>
          <a:p>
            <a:pPr algn="ctr">
              <a:defRPr/>
            </a:pPr>
            <a:r>
              <a:rPr lang="en-US" sz="1400" b="1">
                <a:ea typeface="ＭＳ Ｐゴシック" charset="-128"/>
              </a:rPr>
              <a:t>Divide</a:t>
            </a:r>
          </a:p>
          <a:p>
            <a:pPr algn="ctr">
              <a:defRPr/>
            </a:pPr>
            <a:r>
              <a:rPr lang="en-US" sz="1400" b="1">
                <a:ea typeface="ＭＳ Ｐゴシック" charset="-128"/>
              </a:rPr>
              <a:t> by 4 clock</a:t>
            </a:r>
          </a:p>
        </p:txBody>
      </p:sp>
      <p:sp>
        <p:nvSpPr>
          <p:cNvPr id="25" name="Text Box 23"/>
          <p:cNvSpPr txBox="1">
            <a:spLocks noChangeArrowheads="1"/>
          </p:cNvSpPr>
          <p:nvPr/>
        </p:nvSpPr>
        <p:spPr bwMode="blackWhite">
          <a:xfrm>
            <a:off x="7478014" y="3201544"/>
            <a:ext cx="1206500" cy="276225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  <a:effectLst/>
        </p:spPr>
        <p:txBody>
          <a:bodyPr>
            <a:spAutoFit/>
            <a:flatTx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1200" b="1" dirty="0" err="1">
                <a:solidFill>
                  <a:srgbClr val="000000"/>
                </a:solidFill>
                <a:latin typeface="Tahoma" pitchFamily="34" charset="0"/>
                <a:ea typeface="ＭＳ Ｐゴシック" charset="-128"/>
              </a:rPr>
              <a:t>Ciphertext</a:t>
            </a:r>
            <a:endParaRPr lang="en-US" sz="1050" b="1" dirty="0">
              <a:solidFill>
                <a:srgbClr val="000000"/>
              </a:solidFill>
              <a:latin typeface="Tahoma" pitchFamily="34" charset="0"/>
              <a:ea typeface="ＭＳ Ｐゴシック" charset="-128"/>
            </a:endParaRPr>
          </a:p>
        </p:txBody>
      </p:sp>
      <p:sp>
        <p:nvSpPr>
          <p:cNvPr id="514061" name="Text Box 24"/>
          <p:cNvSpPr txBox="1">
            <a:spLocks noChangeArrowheads="1"/>
          </p:cNvSpPr>
          <p:nvPr/>
        </p:nvSpPr>
        <p:spPr bwMode="blackWhite">
          <a:xfrm>
            <a:off x="-129286" y="2744344"/>
            <a:ext cx="1631950" cy="276225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>
                <a:solidFill>
                  <a:srgbClr val="000000"/>
                </a:solidFill>
                <a:latin typeface="Tahoma" pitchFamily="34" charset="0"/>
              </a:rPr>
              <a:t>Input Data</a:t>
            </a:r>
          </a:p>
        </p:txBody>
      </p:sp>
      <p:sp>
        <p:nvSpPr>
          <p:cNvPr id="514062" name="Text Box 25"/>
          <p:cNvSpPr txBox="1">
            <a:spLocks noChangeArrowheads="1"/>
          </p:cNvSpPr>
          <p:nvPr/>
        </p:nvSpPr>
        <p:spPr bwMode="blackWhite">
          <a:xfrm>
            <a:off x="162814" y="3774632"/>
            <a:ext cx="1087438" cy="274637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>
                <a:solidFill>
                  <a:srgbClr val="000000"/>
                </a:solidFill>
                <a:latin typeface="Tahoma" pitchFamily="34" charset="0"/>
              </a:rPr>
              <a:t>clock</a:t>
            </a:r>
          </a:p>
        </p:txBody>
      </p:sp>
      <p:sp>
        <p:nvSpPr>
          <p:cNvPr id="514063" name="Text Box 26"/>
          <p:cNvSpPr txBox="1">
            <a:spLocks noChangeArrowheads="1"/>
          </p:cNvSpPr>
          <p:nvPr/>
        </p:nvSpPr>
        <p:spPr bwMode="blackWhite">
          <a:xfrm>
            <a:off x="10414" y="4346132"/>
            <a:ext cx="1087438" cy="274637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b="1">
                <a:solidFill>
                  <a:srgbClr val="000000"/>
                </a:solidFill>
                <a:latin typeface="Tahoma" pitchFamily="34" charset="0"/>
              </a:rPr>
              <a:t>Enc/ Dec</a:t>
            </a:r>
          </a:p>
        </p:txBody>
      </p:sp>
      <p:sp>
        <p:nvSpPr>
          <p:cNvPr id="32" name="Oval 30"/>
          <p:cNvSpPr>
            <a:spLocks noChangeArrowheads="1"/>
          </p:cNvSpPr>
          <p:nvPr/>
        </p:nvSpPr>
        <p:spPr bwMode="auto">
          <a:xfrm>
            <a:off x="391414" y="1039368"/>
            <a:ext cx="1752600" cy="6858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12700" cap="sq">
            <a:solidFill>
              <a:schemeClr val="tx2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US" i="1">
                <a:latin typeface="Arial" pitchFamily="34" charset="0"/>
                <a:ea typeface="ＭＳ Ｐゴシック" charset="-128"/>
              </a:rPr>
              <a:t>Multiplexing</a:t>
            </a:r>
          </a:p>
        </p:txBody>
      </p:sp>
      <p:sp>
        <p:nvSpPr>
          <p:cNvPr id="33" name="Oval 31"/>
          <p:cNvSpPr>
            <a:spLocks noChangeArrowheads="1"/>
          </p:cNvSpPr>
          <p:nvPr/>
        </p:nvSpPr>
        <p:spPr bwMode="auto">
          <a:xfrm>
            <a:off x="6106414" y="1115568"/>
            <a:ext cx="1828800" cy="6858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12700" cap="sq">
            <a:solidFill>
              <a:schemeClr val="tx2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US" i="1" dirty="0">
                <a:latin typeface="Arial" pitchFamily="34" charset="0"/>
                <a:ea typeface="ＭＳ Ｐゴシック" charset="-128"/>
              </a:rPr>
              <a:t>Pipelining</a:t>
            </a:r>
          </a:p>
        </p:txBody>
      </p:sp>
      <p:sp>
        <p:nvSpPr>
          <p:cNvPr id="34" name="Oval 32"/>
          <p:cNvSpPr>
            <a:spLocks noChangeArrowheads="1"/>
          </p:cNvSpPr>
          <p:nvPr/>
        </p:nvSpPr>
        <p:spPr bwMode="auto">
          <a:xfrm>
            <a:off x="359664" y="4696968"/>
            <a:ext cx="2819400" cy="8382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12700" cap="sq">
            <a:solidFill>
              <a:schemeClr val="tx2"/>
            </a:solidFill>
            <a:round/>
            <a:headEnd type="none" w="sm" len="sm"/>
            <a:tailEnd type="none" w="sm" len="sm"/>
          </a:ln>
          <a:effectLst/>
        </p:spPr>
        <p:txBody>
          <a:bodyPr wrap="none" lIns="0" tIns="0" rIns="0" bIns="0" anchor="ctr"/>
          <a:lstStyle/>
          <a:p>
            <a:pPr algn="ctr">
              <a:defRPr/>
            </a:pPr>
            <a:r>
              <a:rPr lang="en-US" sz="1400" i="1" dirty="0">
                <a:latin typeface="Arial" pitchFamily="34" charset="0"/>
                <a:ea typeface="ＭＳ Ｐゴシック" charset="-128"/>
              </a:rPr>
              <a:t>Instantaneous toggle between</a:t>
            </a:r>
          </a:p>
          <a:p>
            <a:pPr algn="ctr">
              <a:defRPr/>
            </a:pPr>
            <a:r>
              <a:rPr lang="en-US" sz="1400" i="1" dirty="0">
                <a:latin typeface="Arial" pitchFamily="34" charset="0"/>
                <a:ea typeface="ＭＳ Ｐゴシック" charset="-128"/>
              </a:rPr>
              <a:t>Encrypt and decrypt</a:t>
            </a:r>
          </a:p>
        </p:txBody>
      </p:sp>
      <p:sp>
        <p:nvSpPr>
          <p:cNvPr id="35" name="Oval 33"/>
          <p:cNvSpPr>
            <a:spLocks noChangeArrowheads="1"/>
          </p:cNvSpPr>
          <p:nvPr/>
        </p:nvSpPr>
        <p:spPr bwMode="auto">
          <a:xfrm>
            <a:off x="6335014" y="4773168"/>
            <a:ext cx="1828800" cy="6858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12700" cap="sq">
            <a:solidFill>
              <a:schemeClr val="tx2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US" i="1" dirty="0">
                <a:latin typeface="Arial" pitchFamily="34" charset="0"/>
                <a:ea typeface="ＭＳ Ｐゴシック" charset="-128"/>
              </a:rPr>
              <a:t>Galois Subfield</a:t>
            </a:r>
          </a:p>
        </p:txBody>
      </p:sp>
      <p:sp>
        <p:nvSpPr>
          <p:cNvPr id="63" name="Right Arrow 62"/>
          <p:cNvSpPr/>
          <p:nvPr/>
        </p:nvSpPr>
        <p:spPr>
          <a:xfrm>
            <a:off x="86614" y="2944368"/>
            <a:ext cx="1828800" cy="228600"/>
          </a:xfrm>
          <a:prstGeom prst="rightArrow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4" name="Bent Arrow 63"/>
          <p:cNvSpPr/>
          <p:nvPr/>
        </p:nvSpPr>
        <p:spPr>
          <a:xfrm>
            <a:off x="1258189" y="1648968"/>
            <a:ext cx="1066800" cy="1447800"/>
          </a:xfrm>
          <a:prstGeom prst="bentArrow">
            <a:avLst>
              <a:gd name="adj1" fmla="val 12066"/>
              <a:gd name="adj2" fmla="val 16311"/>
              <a:gd name="adj3" fmla="val 15264"/>
              <a:gd name="adj4" fmla="val 54284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67" name="Right Arrow 66"/>
          <p:cNvSpPr/>
          <p:nvPr/>
        </p:nvSpPr>
        <p:spPr>
          <a:xfrm rot="5400000">
            <a:off x="4010914" y="2753868"/>
            <a:ext cx="1524000" cy="228600"/>
          </a:xfrm>
          <a:prstGeom prst="rightArrow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51" name="Straight Connector 50"/>
          <p:cNvCxnSpPr/>
          <p:nvPr/>
        </p:nvCxnSpPr>
        <p:spPr>
          <a:xfrm>
            <a:off x="2904428" y="4085782"/>
            <a:ext cx="854075" cy="1587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rot="5400000" flipH="1" flipV="1">
            <a:off x="2602802" y="3630168"/>
            <a:ext cx="912812" cy="1588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>
            <a:off x="3058414" y="3172968"/>
            <a:ext cx="685800" cy="1588"/>
          </a:xfrm>
          <a:prstGeom prst="straightConnector1">
            <a:avLst/>
          </a:prstGeom>
          <a:ln w="19050">
            <a:solidFill>
              <a:schemeClr val="accent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ight Arrow 60"/>
          <p:cNvSpPr/>
          <p:nvPr/>
        </p:nvSpPr>
        <p:spPr>
          <a:xfrm>
            <a:off x="2867914" y="2868168"/>
            <a:ext cx="876300" cy="228600"/>
          </a:xfrm>
          <a:prstGeom prst="rightArrow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8" name="Bent-Up Arrow 67"/>
          <p:cNvSpPr/>
          <p:nvPr/>
        </p:nvSpPr>
        <p:spPr>
          <a:xfrm rot="5400000">
            <a:off x="2994914" y="3236468"/>
            <a:ext cx="1066800" cy="457200"/>
          </a:xfrm>
          <a:prstGeom prst="bentUpArrow">
            <a:avLst>
              <a:gd name="adj1" fmla="val 23610"/>
              <a:gd name="adj2" fmla="val 18229"/>
              <a:gd name="adj3" fmla="val 19792"/>
            </a:avLst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0" name="Right Arrow 69"/>
          <p:cNvSpPr/>
          <p:nvPr/>
        </p:nvSpPr>
        <p:spPr>
          <a:xfrm>
            <a:off x="4963414" y="2944368"/>
            <a:ext cx="609600" cy="228600"/>
          </a:xfrm>
          <a:prstGeom prst="rightArrow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1" name="Right Arrow 70"/>
          <p:cNvSpPr/>
          <p:nvPr/>
        </p:nvSpPr>
        <p:spPr>
          <a:xfrm>
            <a:off x="4963414" y="3814318"/>
            <a:ext cx="584200" cy="228600"/>
          </a:xfrm>
          <a:prstGeom prst="rightArrow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2" name="Right Arrow 71"/>
          <p:cNvSpPr/>
          <p:nvPr/>
        </p:nvSpPr>
        <p:spPr>
          <a:xfrm>
            <a:off x="6258814" y="3350768"/>
            <a:ext cx="381000" cy="228600"/>
          </a:xfrm>
          <a:prstGeom prst="rightArrow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74" name="Straight Connector 73"/>
          <p:cNvCxnSpPr/>
          <p:nvPr/>
        </p:nvCxnSpPr>
        <p:spPr>
          <a:xfrm>
            <a:off x="908940" y="3934968"/>
            <a:ext cx="854075" cy="1588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>
            <a:off x="893064" y="4544568"/>
            <a:ext cx="5181600" cy="1588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/>
          <p:nvPr/>
        </p:nvCxnSpPr>
        <p:spPr>
          <a:xfrm rot="5400000" flipH="1" flipV="1">
            <a:off x="5884165" y="4354069"/>
            <a:ext cx="381000" cy="3175"/>
          </a:xfrm>
          <a:prstGeom prst="straightConnector1">
            <a:avLst/>
          </a:prstGeom>
          <a:ln w="19050">
            <a:solidFill>
              <a:schemeClr val="accent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Right Arrow 86"/>
          <p:cNvSpPr/>
          <p:nvPr/>
        </p:nvSpPr>
        <p:spPr>
          <a:xfrm>
            <a:off x="7643114" y="3401568"/>
            <a:ext cx="381000" cy="228600"/>
          </a:xfrm>
          <a:prstGeom prst="rightArrow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8" name="Right Arrow 87"/>
          <p:cNvSpPr/>
          <p:nvPr/>
        </p:nvSpPr>
        <p:spPr>
          <a:xfrm>
            <a:off x="1382014" y="2960244"/>
            <a:ext cx="533400" cy="193675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9" name="Bent Arrow 88"/>
          <p:cNvSpPr/>
          <p:nvPr/>
        </p:nvSpPr>
        <p:spPr>
          <a:xfrm>
            <a:off x="1258189" y="1648968"/>
            <a:ext cx="1066800" cy="1447800"/>
          </a:xfrm>
          <a:prstGeom prst="bentArrow">
            <a:avLst>
              <a:gd name="adj1" fmla="val 12066"/>
              <a:gd name="adj2" fmla="val 16311"/>
              <a:gd name="adj3" fmla="val 15264"/>
              <a:gd name="adj4" fmla="val 54284"/>
            </a:avLst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91" name="Right Arrow 90"/>
          <p:cNvSpPr/>
          <p:nvPr/>
        </p:nvSpPr>
        <p:spPr>
          <a:xfrm>
            <a:off x="3287015" y="1725168"/>
            <a:ext cx="485775" cy="228600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90" name="Bent Arrow 89"/>
          <p:cNvSpPr/>
          <p:nvPr/>
        </p:nvSpPr>
        <p:spPr>
          <a:xfrm>
            <a:off x="1274064" y="1648968"/>
            <a:ext cx="1066800" cy="1447800"/>
          </a:xfrm>
          <a:prstGeom prst="bentArrow">
            <a:avLst>
              <a:gd name="adj1" fmla="val 12066"/>
              <a:gd name="adj2" fmla="val 16311"/>
              <a:gd name="adj3" fmla="val 15264"/>
              <a:gd name="adj4" fmla="val 54284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92" name="Right Arrow 91"/>
          <p:cNvSpPr/>
          <p:nvPr/>
        </p:nvSpPr>
        <p:spPr>
          <a:xfrm>
            <a:off x="2859977" y="2868168"/>
            <a:ext cx="876300" cy="228600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93" name="Right Arrow 92"/>
          <p:cNvSpPr/>
          <p:nvPr/>
        </p:nvSpPr>
        <p:spPr>
          <a:xfrm rot="5400000">
            <a:off x="3660077" y="2296668"/>
            <a:ext cx="609600" cy="228600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94" name="Right Arrow 93"/>
          <p:cNvSpPr/>
          <p:nvPr/>
        </p:nvSpPr>
        <p:spPr>
          <a:xfrm>
            <a:off x="4963414" y="2944368"/>
            <a:ext cx="609600" cy="228600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95" name="Right Arrow 94"/>
          <p:cNvSpPr/>
          <p:nvPr/>
        </p:nvSpPr>
        <p:spPr>
          <a:xfrm>
            <a:off x="6258814" y="3350768"/>
            <a:ext cx="381000" cy="228600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96" name="Right Arrow 95"/>
          <p:cNvSpPr/>
          <p:nvPr/>
        </p:nvSpPr>
        <p:spPr>
          <a:xfrm>
            <a:off x="7643114" y="3401568"/>
            <a:ext cx="381000" cy="228600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97" name="Rectangle 96"/>
          <p:cNvSpPr/>
          <p:nvPr/>
        </p:nvSpPr>
        <p:spPr>
          <a:xfrm>
            <a:off x="86614" y="3011043"/>
            <a:ext cx="1295400" cy="9048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14093" name="Rectangle 51"/>
          <p:cNvSpPr>
            <a:spLocks noChangeArrowheads="1"/>
          </p:cNvSpPr>
          <p:nvPr/>
        </p:nvSpPr>
        <p:spPr bwMode="auto">
          <a:xfrm>
            <a:off x="7935214" y="1906145"/>
            <a:ext cx="3572192" cy="738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400">
                <a:latin typeface="Arial Narrow" pitchFamily="34" charset="0"/>
              </a:rPr>
              <a:t>D. Mukhopadhyay et. al, An Efficient End to End Design of Rijndael Cryptosystem in 0.18</a:t>
            </a:r>
            <a:r>
              <a:rPr lang="el-GR" sz="1400">
                <a:latin typeface="Arial Narrow" pitchFamily="34" charset="0"/>
              </a:rPr>
              <a:t>μ</a:t>
            </a:r>
            <a:r>
              <a:rPr lang="en-US" sz="1400">
                <a:latin typeface="Arial Narrow" pitchFamily="34" charset="0"/>
              </a:rPr>
              <a:t> CMOS, VLSID 2005</a:t>
            </a:r>
          </a:p>
        </p:txBody>
      </p:sp>
    </p:spTree>
    <p:extLst>
      <p:ext uri="{BB962C8B-B14F-4D97-AF65-F5344CB8AC3E}">
        <p14:creationId xmlns:p14="http://schemas.microsoft.com/office/powerpoint/2010/main" val="16097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8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24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28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32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6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8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41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6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8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51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55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000"/>
                            </p:stCondLst>
                            <p:childTnLst>
                              <p:par>
                                <p:cTn id="57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59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 autoUpdateAnimBg="0"/>
      <p:bldP spid="33" grpId="0" animBg="1" autoUpdateAnimBg="0"/>
      <p:bldP spid="34" grpId="0" animBg="1" autoUpdateAnimBg="0"/>
      <p:bldP spid="35" grpId="0" animBg="1" autoUpdateAnimBg="0"/>
      <p:bldP spid="88" grpId="0" animBg="1"/>
      <p:bldP spid="91" grpId="0" animBg="1"/>
      <p:bldP spid="92" grpId="0" animBg="1"/>
      <p:bldP spid="93" grpId="0" animBg="1"/>
      <p:bldP spid="94" grpId="0" animBg="1"/>
      <p:bldP spid="95" grpId="0" animBg="1"/>
      <p:bldP spid="96" grpId="0" animBg="1"/>
      <p:bldP spid="9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48" y="365125"/>
            <a:ext cx="10515600" cy="1325563"/>
          </a:xfrm>
        </p:spPr>
        <p:txBody>
          <a:bodyPr/>
          <a:lstStyle/>
          <a:p>
            <a:r>
              <a:rPr lang="en-US" dirty="0" err="1" smtClean="0"/>
              <a:t>SubBytes</a:t>
            </a:r>
            <a:r>
              <a:rPr lang="en-US" dirty="0" smtClean="0"/>
              <a:t> in Composite Fields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765048" y="1690688"/>
                <a:ext cx="10515600" cy="4351338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𝑌</m:t>
                    </m:r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latin typeface="Cambria Math" charset="0"/>
                      </a:rPr>
                      <m:t>𝐴</m:t>
                    </m:r>
                    <m:sSup>
                      <m:s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𝑋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−1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+</m:t>
                    </m:r>
                    <m:r>
                      <a:rPr lang="en-US" b="0" i="1" smtClean="0">
                        <a:latin typeface="Cambria Math" charset="0"/>
                      </a:rPr>
                      <m:t>𝐵</m:t>
                    </m:r>
                    <m:r>
                      <a:rPr lang="en-US" b="0" i="1" smtClean="0">
                        <a:latin typeface="Cambria Math" charset="0"/>
                      </a:rPr>
                      <m:t>.</m:t>
                    </m:r>
                  </m:oMath>
                </a14:m>
                <a:endParaRPr lang="en-US" b="0" dirty="0" smtClean="0"/>
              </a:p>
              <a:p>
                <a:r>
                  <a:rPr lang="en-US" dirty="0" smtClean="0"/>
                  <a:t>In composite fields,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𝑌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latin typeface="Cambria Math" charset="0"/>
                      </a:rPr>
                      <m:t>𝑇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𝑌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latin typeface="Cambria Math" charset="0"/>
                      </a:rPr>
                      <m:t>𝑇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𝐴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−1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+</m:t>
                    </m:r>
                    <m:r>
                      <a:rPr lang="en-US" b="0" i="1" smtClean="0">
                        <a:latin typeface="Cambria Math" charset="0"/>
                      </a:rPr>
                      <m:t>𝑇𝐵</m:t>
                    </m:r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latin typeface="Cambria Math" charset="0"/>
                      </a:rPr>
                      <m:t>𝑇𝐴</m:t>
                    </m:r>
                    <m:sSup>
                      <m:s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𝑇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𝑇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𝑋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−1</m:t>
                                </m:r>
                              </m:sup>
                            </m:sSup>
                          </m:e>
                        </m:d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+</m:t>
                    </m:r>
                    <m:r>
                      <a:rPr lang="en-US" b="0" i="1" smtClean="0">
                        <a:latin typeface="Cambria Math" charset="0"/>
                      </a:rPr>
                      <m:t>𝑇𝐵</m:t>
                    </m:r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latin typeface="Cambria Math" charset="0"/>
                      </a:rPr>
                      <m:t>𝐴</m:t>
                    </m:r>
                    <m:sSup>
                      <m:s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′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𝑋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+</m:t>
                    </m:r>
                    <m:sSup>
                      <m:s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𝐵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,  </m:t>
                    </m:r>
                  </m:oMath>
                </a14:m>
                <a:r>
                  <a:rPr lang="en-US" dirty="0" smtClean="0"/>
                  <a:t>where the affine matrixes A and B are updated as: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𝐴</m:t>
                          </m:r>
                        </m:e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</a:rPr>
                        <m:t>𝑇𝐴</m:t>
                      </m:r>
                      <m:sSup>
                        <m:sSup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𝑇</m:t>
                          </m:r>
                        </m:e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−1</m:t>
                          </m:r>
                        </m:sup>
                      </m:sSup>
                      <m:r>
                        <a:rPr lang="en-US" b="0" i="1" smtClean="0">
                          <a:latin typeface="Cambria Math" charset="0"/>
                        </a:rPr>
                        <m:t>,</m:t>
                      </m:r>
                      <m:sSup>
                        <m:sSup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𝐵</m:t>
                          </m:r>
                        </m:e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</a:rPr>
                        <m:t>𝑇𝐵</m:t>
                      </m:r>
                    </m:oMath>
                  </m:oMathPara>
                </a14:m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65048" y="1690688"/>
                <a:ext cx="10515600" cy="4351338"/>
              </a:xfrm>
              <a:blipFill rotWithShape="0">
                <a:blip r:embed="rId2"/>
                <a:stretch>
                  <a:fillRect r="-1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2133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3192" y="273685"/>
            <a:ext cx="10887456" cy="1325563"/>
          </a:xfrm>
        </p:spPr>
        <p:txBody>
          <a:bodyPr>
            <a:normAutofit/>
          </a:bodyPr>
          <a:lstStyle/>
          <a:p>
            <a:r>
              <a:rPr lang="en-US" sz="3600" dirty="0" smtClean="0">
                <a:solidFill>
                  <a:schemeClr val="tx2"/>
                </a:solidFill>
              </a:rPr>
              <a:t>Effect on the matrix values of the Affine Transformation</a:t>
            </a:r>
            <a:endParaRPr lang="en-US" sz="3600" dirty="0">
              <a:solidFill>
                <a:schemeClr val="tx2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93192" y="1232337"/>
                <a:ext cx="10515600" cy="4351338"/>
              </a:xfrm>
            </p:spPr>
            <p:txBody>
              <a:bodyPr/>
              <a:lstStyle/>
              <a:p>
                <a:r>
                  <a:rPr lang="en-US" dirty="0" smtClean="0"/>
                  <a:t>The irreducible polynomial used is say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𝑌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+</m:t>
                    </m:r>
                    <m:r>
                      <a:rPr lang="en-US" b="0" i="1" smtClean="0">
                        <a:latin typeface="Cambria Math" charset="0"/>
                      </a:rPr>
                      <m:t>𝑌</m:t>
                    </m:r>
                    <m:r>
                      <a:rPr lang="en-US" b="0" i="1" smtClean="0">
                        <a:latin typeface="Cambria Math" charset="0"/>
                      </a:rPr>
                      <m:t>+</m:t>
                    </m:r>
                    <m:r>
                      <a:rPr lang="en-US" b="0" i="1" smtClean="0">
                        <a:latin typeface="Cambria Math" charset="0"/>
                      </a:rPr>
                      <m:t>𝜏</m:t>
                    </m:r>
                  </m:oMath>
                </a14:m>
                <a:r>
                  <a:rPr lang="en-US" dirty="0" smtClean="0"/>
                  <a:t>. 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𝜏</m:t>
                    </m:r>
                  </m:oMath>
                </a14:m>
                <a:r>
                  <a:rPr lang="en-US" dirty="0" smtClean="0"/>
                  <a:t> is a primitive element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𝐺𝐹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4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 smtClean="0"/>
                  <a:t>. We choose,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𝜏</m:t>
                    </m:r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𝜔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14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, </m:t>
                    </m:r>
                  </m:oMath>
                </a14:m>
                <a:r>
                  <a:rPr lang="en-US" dirty="0" smtClean="0"/>
                  <a:t>where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𝜔</m:t>
                    </m:r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0010</m:t>
                            </m:r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 smtClean="0"/>
                  <a:t> is an element in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𝐺𝐹</m:t>
                    </m:r>
                    <m:d>
                      <m:dPr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4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 smtClean="0"/>
                  <a:t>. </a:t>
                </a:r>
              </a:p>
              <a:p>
                <a:r>
                  <a:rPr lang="en-US" dirty="0" smtClean="0"/>
                  <a:t>A key point is that depending on the choice above the matrix A’ will change, and also its cost. </a:t>
                </a:r>
              </a:p>
              <a:p>
                <a:r>
                  <a:rPr lang="en-US" dirty="0" smtClean="0"/>
                  <a:t>For example, with the above choice let us compare with the original matrix for AES. The number of 1s reduce from 40 to 18!!!</a:t>
                </a: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3192" y="1232337"/>
                <a:ext cx="10515600" cy="4351338"/>
              </a:xfrm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7008" y="4232496"/>
            <a:ext cx="2702814" cy="166863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2822" y="4201084"/>
            <a:ext cx="2949067" cy="1700051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4087368" y="4764024"/>
            <a:ext cx="886968" cy="4754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8839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Title 1"/>
          <p:cNvSpPr>
            <a:spLocks noGrp="1"/>
          </p:cNvSpPr>
          <p:nvPr>
            <p:ph type="title" idx="4294967295"/>
          </p:nvPr>
        </p:nvSpPr>
        <p:spPr bwMode="auto"/>
        <p:txBody>
          <a:bodyPr>
            <a:normAutofit/>
          </a:bodyPr>
          <a:lstStyle/>
          <a:p>
            <a:pPr>
              <a:defRPr/>
            </a:pPr>
            <a:r>
              <a:rPr lang="en-US" dirty="0" smtClean="0"/>
              <a:t>Mix Columns in Composite Fields</a:t>
            </a:r>
          </a:p>
        </p:txBody>
      </p:sp>
      <p:graphicFrame>
        <p:nvGraphicFramePr>
          <p:cNvPr id="11266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62525309"/>
              </p:ext>
            </p:extLst>
          </p:nvPr>
        </p:nvGraphicFramePr>
        <p:xfrm>
          <a:off x="2863850" y="1399383"/>
          <a:ext cx="1295400" cy="1312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6" name="Equation" r:id="rId3" imgW="914400" imgH="927000" progId="Equation.3">
                  <p:embed/>
                </p:oleObj>
              </mc:Choice>
              <mc:Fallback>
                <p:oleObj name="Equation" r:id="rId3" imgW="914400" imgH="927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63850" y="1399383"/>
                        <a:ext cx="1295400" cy="13128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ight Arrow 4"/>
          <p:cNvSpPr/>
          <p:nvPr/>
        </p:nvSpPr>
        <p:spPr>
          <a:xfrm>
            <a:off x="4729956" y="2016521"/>
            <a:ext cx="1295400" cy="304800"/>
          </a:xfrm>
          <a:prstGeom prst="rightArrow">
            <a:avLst/>
          </a:prstGeom>
          <a:solidFill>
            <a:schemeClr val="accent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1274" name="TextBox 5"/>
          <p:cNvSpPr txBox="1">
            <a:spLocks noChangeArrowheads="1"/>
          </p:cNvSpPr>
          <p:nvPr/>
        </p:nvSpPr>
        <p:spPr bwMode="auto">
          <a:xfrm>
            <a:off x="4419600" y="1598612"/>
            <a:ext cx="20145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>
                <a:latin typeface="Calibri" charset="0"/>
              </a:rPr>
              <a:t>In Composite Fields</a:t>
            </a:r>
          </a:p>
        </p:txBody>
      </p:sp>
      <p:graphicFrame>
        <p:nvGraphicFramePr>
          <p:cNvPr id="11267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86510981"/>
              </p:ext>
            </p:extLst>
          </p:nvPr>
        </p:nvGraphicFramePr>
        <p:xfrm>
          <a:off x="6434138" y="1361280"/>
          <a:ext cx="2482850" cy="1312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7" name="Equation" r:id="rId5" imgW="1752480" imgH="927000" progId="Equation.3">
                  <p:embed/>
                </p:oleObj>
              </mc:Choice>
              <mc:Fallback>
                <p:oleObj name="Equation" r:id="rId5" imgW="1752480" imgH="927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34138" y="1361280"/>
                        <a:ext cx="2482850" cy="13128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268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68143174"/>
              </p:ext>
            </p:extLst>
          </p:nvPr>
        </p:nvGraphicFramePr>
        <p:xfrm>
          <a:off x="6743701" y="3119175"/>
          <a:ext cx="14478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8" name="Equation" r:id="rId7" imgW="774360" imgH="203040" progId="Equation.3">
                  <p:embed/>
                </p:oleObj>
              </mc:Choice>
              <mc:Fallback>
                <p:oleObj name="Equation" r:id="rId7" imgW="77436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43701" y="3119175"/>
                        <a:ext cx="1447800" cy="304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275" name="TextBox 8"/>
          <p:cNvSpPr txBox="1">
            <a:spLocks noChangeArrowheads="1"/>
          </p:cNvSpPr>
          <p:nvPr/>
        </p:nvSpPr>
        <p:spPr bwMode="auto">
          <a:xfrm>
            <a:off x="4264311" y="2785527"/>
            <a:ext cx="4708525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2000" dirty="0">
                <a:latin typeface="Calibri" charset="0"/>
              </a:rPr>
              <a:t>Consider the composite field GF((2</a:t>
            </a:r>
            <a:r>
              <a:rPr lang="en-US" altLang="en-US" sz="2000" baseline="30000" dirty="0">
                <a:latin typeface="Calibri" charset="0"/>
              </a:rPr>
              <a:t>4</a:t>
            </a:r>
            <a:r>
              <a:rPr lang="en-US" altLang="en-US" sz="2000" dirty="0">
                <a:latin typeface="Calibri" charset="0"/>
              </a:rPr>
              <a:t>)</a:t>
            </a:r>
            <a:r>
              <a:rPr lang="en-US" altLang="en-US" sz="2000" baseline="30000" dirty="0">
                <a:latin typeface="Calibri" charset="0"/>
              </a:rPr>
              <a:t>2</a:t>
            </a:r>
            <a:r>
              <a:rPr lang="en-US" altLang="en-US" sz="2000" dirty="0">
                <a:latin typeface="Calibri" charset="0"/>
              </a:rPr>
              <a:t>) with </a:t>
            </a:r>
          </a:p>
          <a:p>
            <a:pPr eaLnBrk="1" hangingPunct="1"/>
            <a:r>
              <a:rPr lang="en-US" altLang="en-US" sz="2000" dirty="0">
                <a:latin typeface="Calibri" charset="0"/>
              </a:rPr>
              <a:t>irreducible polynomial </a:t>
            </a:r>
          </a:p>
        </p:txBody>
      </p:sp>
      <p:sp>
        <p:nvSpPr>
          <p:cNvPr id="11276" name="TextBox 9"/>
          <p:cNvSpPr txBox="1">
            <a:spLocks noChangeArrowheads="1"/>
          </p:cNvSpPr>
          <p:nvPr/>
        </p:nvSpPr>
        <p:spPr bwMode="auto">
          <a:xfrm>
            <a:off x="4264311" y="3380816"/>
            <a:ext cx="449103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en-US" sz="2000">
                <a:latin typeface="Calibri" charset="0"/>
              </a:rPr>
              <a:t>Every element in this field is represented </a:t>
            </a:r>
          </a:p>
          <a:p>
            <a:pPr algn="ctr" eaLnBrk="1" hangingPunct="1"/>
            <a:r>
              <a:rPr lang="en-US" altLang="en-US" sz="2000" dirty="0">
                <a:latin typeface="Calibri" charset="0"/>
              </a:rPr>
              <a:t>as </a:t>
            </a:r>
            <a:r>
              <a:rPr lang="en-US" altLang="en-US" sz="2000" b="1" dirty="0">
                <a:latin typeface="Calibri" charset="0"/>
              </a:rPr>
              <a:t>a</a:t>
            </a:r>
            <a:r>
              <a:rPr lang="en-US" altLang="en-US" sz="2000" b="1" baseline="-25000" dirty="0">
                <a:latin typeface="Calibri" charset="0"/>
              </a:rPr>
              <a:t>1</a:t>
            </a:r>
            <a:r>
              <a:rPr lang="en-US" altLang="en-US" sz="2000" b="1" dirty="0">
                <a:latin typeface="Calibri" charset="0"/>
              </a:rPr>
              <a:t>x + a</a:t>
            </a:r>
            <a:r>
              <a:rPr lang="en-US" altLang="en-US" sz="2000" b="1" baseline="-25000" dirty="0">
                <a:latin typeface="Calibri" charset="0"/>
              </a:rPr>
              <a:t>0</a:t>
            </a:r>
            <a:r>
              <a:rPr lang="en-US" altLang="en-US" sz="2000" dirty="0">
                <a:latin typeface="Calibri" charset="0"/>
              </a:rPr>
              <a:t> , where </a:t>
            </a:r>
            <a:r>
              <a:rPr lang="en-US" altLang="en-US" sz="2000" b="1" dirty="0">
                <a:latin typeface="Calibri" charset="0"/>
              </a:rPr>
              <a:t>a</a:t>
            </a:r>
            <a:r>
              <a:rPr lang="en-US" altLang="en-US" sz="2000" b="1" baseline="-25000" dirty="0">
                <a:latin typeface="Calibri" charset="0"/>
              </a:rPr>
              <a:t>1</a:t>
            </a:r>
            <a:r>
              <a:rPr lang="en-US" altLang="en-US" sz="2000" b="1" dirty="0">
                <a:latin typeface="Calibri" charset="0"/>
              </a:rPr>
              <a:t> </a:t>
            </a:r>
            <a:r>
              <a:rPr lang="en-US" altLang="en-US" sz="2000" dirty="0">
                <a:latin typeface="Calibri" charset="0"/>
              </a:rPr>
              <a:t>and </a:t>
            </a:r>
            <a:r>
              <a:rPr lang="en-US" altLang="en-US" sz="2000" b="1" dirty="0">
                <a:latin typeface="Calibri" charset="0"/>
              </a:rPr>
              <a:t>a</a:t>
            </a:r>
            <a:r>
              <a:rPr lang="en-US" altLang="en-US" sz="2000" b="1" baseline="-25000" dirty="0">
                <a:latin typeface="Calibri" charset="0"/>
              </a:rPr>
              <a:t>0</a:t>
            </a:r>
            <a:r>
              <a:rPr lang="en-US" altLang="en-US" sz="2000" b="1" dirty="0">
                <a:latin typeface="Calibri" charset="0"/>
              </a:rPr>
              <a:t> </a:t>
            </a:r>
            <a:r>
              <a:rPr lang="az-Cyrl-AZ" altLang="en-US" sz="2000" b="1" dirty="0">
                <a:latin typeface="Calibri" charset="0"/>
              </a:rPr>
              <a:t>Є</a:t>
            </a:r>
            <a:r>
              <a:rPr lang="en-US" altLang="en-US" sz="2000" b="1" dirty="0">
                <a:latin typeface="Calibri" charset="0"/>
              </a:rPr>
              <a:t> GF(2</a:t>
            </a:r>
            <a:r>
              <a:rPr lang="en-US" altLang="en-US" sz="2000" b="1" baseline="30000" dirty="0">
                <a:latin typeface="Calibri" charset="0"/>
              </a:rPr>
              <a:t>4</a:t>
            </a:r>
            <a:r>
              <a:rPr lang="en-US" altLang="en-US" sz="2000" b="1" dirty="0">
                <a:latin typeface="Calibri" charset="0"/>
              </a:rPr>
              <a:t>)</a:t>
            </a:r>
            <a:endParaRPr lang="en-US" altLang="en-US" sz="2000" b="1" baseline="-25000" dirty="0">
              <a:latin typeface="Calibri" charset="0"/>
            </a:endParaRPr>
          </a:p>
        </p:txBody>
      </p:sp>
      <p:graphicFrame>
        <p:nvGraphicFramePr>
          <p:cNvPr id="11269" name="Content Placeholder 17"/>
          <p:cNvGraphicFramePr>
            <a:graphicFrameLocks noGrp="1" noChangeAspect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1696933285"/>
              </p:ext>
            </p:extLst>
          </p:nvPr>
        </p:nvGraphicFramePr>
        <p:xfrm>
          <a:off x="185738" y="3781961"/>
          <a:ext cx="2982912" cy="41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9" name="Equation" r:id="rId9" imgW="1752480" imgH="228600" progId="Equation.3">
                  <p:embed/>
                </p:oleObj>
              </mc:Choice>
              <mc:Fallback>
                <p:oleObj name="Equation" r:id="rId9" imgW="175248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5738" y="3781961"/>
                        <a:ext cx="2982912" cy="415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27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57562838"/>
              </p:ext>
            </p:extLst>
          </p:nvPr>
        </p:nvGraphicFramePr>
        <p:xfrm>
          <a:off x="185738" y="4197886"/>
          <a:ext cx="6248400" cy="446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0" name="Equation" r:id="rId11" imgW="3377880" imgH="241200" progId="Equation.3">
                  <p:embed/>
                </p:oleObj>
              </mc:Choice>
              <mc:Fallback>
                <p:oleObj name="Equation" r:id="rId11" imgW="337788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5738" y="4197886"/>
                        <a:ext cx="6248400" cy="4460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271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08793015"/>
              </p:ext>
            </p:extLst>
          </p:nvPr>
        </p:nvGraphicFramePr>
        <p:xfrm>
          <a:off x="185738" y="4643974"/>
          <a:ext cx="7281863" cy="892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1" name="Equation" r:id="rId13" imgW="3936960" imgH="482400" progId="Equation.3">
                  <p:embed/>
                </p:oleObj>
              </mc:Choice>
              <mc:Fallback>
                <p:oleObj name="Equation" r:id="rId13" imgW="3936960" imgH="482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5738" y="4643974"/>
                        <a:ext cx="7281863" cy="89217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698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8" name="Rectangle 10"/>
          <p:cNvSpPr>
            <a:spLocks noChangeArrowheads="1"/>
          </p:cNvSpPr>
          <p:nvPr/>
        </p:nvSpPr>
        <p:spPr bwMode="auto">
          <a:xfrm>
            <a:off x="2545842" y="3398584"/>
            <a:ext cx="1600200" cy="220345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103427" name="AutoShape 25"/>
          <p:cNvSpPr>
            <a:spLocks noChangeArrowheads="1"/>
          </p:cNvSpPr>
          <p:nvPr/>
        </p:nvSpPr>
        <p:spPr bwMode="auto">
          <a:xfrm>
            <a:off x="3103055" y="4373309"/>
            <a:ext cx="347662" cy="177800"/>
          </a:xfrm>
          <a:prstGeom prst="downArrow">
            <a:avLst>
              <a:gd name="adj1" fmla="val 50000"/>
              <a:gd name="adj2" fmla="val 25000"/>
            </a:avLst>
          </a:prstGeom>
          <a:solidFill>
            <a:schemeClr val="accent1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03428" name="AutoShape 26"/>
          <p:cNvSpPr>
            <a:spLocks noChangeArrowheads="1"/>
          </p:cNvSpPr>
          <p:nvPr/>
        </p:nvSpPr>
        <p:spPr bwMode="auto">
          <a:xfrm>
            <a:off x="3103055" y="4725735"/>
            <a:ext cx="347662" cy="179387"/>
          </a:xfrm>
          <a:prstGeom prst="downArrow">
            <a:avLst>
              <a:gd name="adj1" fmla="val 50000"/>
              <a:gd name="adj2" fmla="val 25000"/>
            </a:avLst>
          </a:prstGeom>
          <a:solidFill>
            <a:schemeClr val="accent1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03429" name="AutoShape 27"/>
          <p:cNvSpPr>
            <a:spLocks noChangeArrowheads="1"/>
          </p:cNvSpPr>
          <p:nvPr/>
        </p:nvSpPr>
        <p:spPr bwMode="auto">
          <a:xfrm>
            <a:off x="3103055" y="5146421"/>
            <a:ext cx="347662" cy="179388"/>
          </a:xfrm>
          <a:prstGeom prst="downArrow">
            <a:avLst>
              <a:gd name="adj1" fmla="val 50000"/>
              <a:gd name="adj2" fmla="val 25000"/>
            </a:avLst>
          </a:prstGeom>
          <a:solidFill>
            <a:schemeClr val="accent1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03430" name="AutoShape 28"/>
          <p:cNvSpPr>
            <a:spLocks noChangeArrowheads="1"/>
          </p:cNvSpPr>
          <p:nvPr/>
        </p:nvSpPr>
        <p:spPr bwMode="auto">
          <a:xfrm>
            <a:off x="3103055" y="4022471"/>
            <a:ext cx="347662" cy="177800"/>
          </a:xfrm>
          <a:prstGeom prst="downArrow">
            <a:avLst>
              <a:gd name="adj1" fmla="val 50000"/>
              <a:gd name="adj2" fmla="val 25000"/>
            </a:avLst>
          </a:prstGeom>
          <a:solidFill>
            <a:schemeClr val="accent1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03431" name="AutoShape 29"/>
          <p:cNvSpPr>
            <a:spLocks noChangeArrowheads="1"/>
          </p:cNvSpPr>
          <p:nvPr/>
        </p:nvSpPr>
        <p:spPr bwMode="auto">
          <a:xfrm>
            <a:off x="3103055" y="5541710"/>
            <a:ext cx="347662" cy="179387"/>
          </a:xfrm>
          <a:prstGeom prst="downArrow">
            <a:avLst>
              <a:gd name="adj1" fmla="val 50000"/>
              <a:gd name="adj2" fmla="val 25000"/>
            </a:avLst>
          </a:prstGeom>
          <a:solidFill>
            <a:schemeClr val="accent1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7411" name="Rectangle 3"/>
          <p:cNvSpPr>
            <a:spLocks noChangeArrowheads="1"/>
          </p:cNvSpPr>
          <p:nvPr/>
        </p:nvSpPr>
        <p:spPr bwMode="auto">
          <a:xfrm>
            <a:off x="2545842" y="539497"/>
            <a:ext cx="1600200" cy="19653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103433" name="AutoShape 20"/>
          <p:cNvSpPr>
            <a:spLocks noChangeArrowheads="1"/>
          </p:cNvSpPr>
          <p:nvPr/>
        </p:nvSpPr>
        <p:spPr bwMode="auto">
          <a:xfrm>
            <a:off x="3103055" y="768097"/>
            <a:ext cx="347662" cy="188913"/>
          </a:xfrm>
          <a:prstGeom prst="downArrow">
            <a:avLst>
              <a:gd name="adj1" fmla="val 50000"/>
              <a:gd name="adj2" fmla="val 25000"/>
            </a:avLst>
          </a:prstGeom>
          <a:solidFill>
            <a:schemeClr val="accent1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03434" name="AutoShape 21"/>
          <p:cNvSpPr>
            <a:spLocks noChangeArrowheads="1"/>
          </p:cNvSpPr>
          <p:nvPr/>
        </p:nvSpPr>
        <p:spPr bwMode="auto">
          <a:xfrm>
            <a:off x="3103055" y="1195134"/>
            <a:ext cx="347662" cy="177800"/>
          </a:xfrm>
          <a:prstGeom prst="downArrow">
            <a:avLst>
              <a:gd name="adj1" fmla="val 50000"/>
              <a:gd name="adj2" fmla="val 25000"/>
            </a:avLst>
          </a:prstGeom>
          <a:solidFill>
            <a:schemeClr val="accent1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03435" name="AutoShape 22"/>
          <p:cNvSpPr>
            <a:spLocks noChangeArrowheads="1"/>
          </p:cNvSpPr>
          <p:nvPr/>
        </p:nvSpPr>
        <p:spPr bwMode="auto">
          <a:xfrm>
            <a:off x="3103055" y="1611060"/>
            <a:ext cx="347662" cy="179387"/>
          </a:xfrm>
          <a:prstGeom prst="downArrow">
            <a:avLst>
              <a:gd name="adj1" fmla="val 50000"/>
              <a:gd name="adj2" fmla="val 25000"/>
            </a:avLst>
          </a:prstGeom>
          <a:solidFill>
            <a:schemeClr val="accent1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03436" name="AutoShape 23"/>
          <p:cNvSpPr>
            <a:spLocks noChangeArrowheads="1"/>
          </p:cNvSpPr>
          <p:nvPr/>
        </p:nvSpPr>
        <p:spPr bwMode="auto">
          <a:xfrm>
            <a:off x="3091943" y="2063496"/>
            <a:ext cx="347663" cy="152400"/>
          </a:xfrm>
          <a:prstGeom prst="downArrow">
            <a:avLst>
              <a:gd name="adj1" fmla="val 50000"/>
              <a:gd name="adj2" fmla="val 25000"/>
            </a:avLst>
          </a:prstGeom>
          <a:solidFill>
            <a:schemeClr val="accent1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03437" name="AutoShape 24"/>
          <p:cNvSpPr>
            <a:spLocks noChangeArrowheads="1"/>
          </p:cNvSpPr>
          <p:nvPr/>
        </p:nvSpPr>
        <p:spPr bwMode="auto">
          <a:xfrm>
            <a:off x="3103055" y="2446084"/>
            <a:ext cx="347662" cy="177800"/>
          </a:xfrm>
          <a:prstGeom prst="downArrow">
            <a:avLst>
              <a:gd name="adj1" fmla="val 50000"/>
              <a:gd name="adj2" fmla="val 25000"/>
            </a:avLst>
          </a:prstGeom>
          <a:solidFill>
            <a:schemeClr val="accent1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7412" name="Rectangle 4"/>
          <p:cNvSpPr>
            <a:spLocks noChangeArrowheads="1"/>
          </p:cNvSpPr>
          <p:nvPr/>
        </p:nvSpPr>
        <p:spPr bwMode="auto">
          <a:xfrm>
            <a:off x="2685542" y="539496"/>
            <a:ext cx="1252538" cy="280988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US" sz="1200" dirty="0">
                <a:latin typeface="Arial" pitchFamily="34" charset="0"/>
                <a:ea typeface="ＭＳ Ｐゴシック" pitchFamily="34" charset="-128"/>
              </a:rPr>
              <a:t>Add Round Key</a:t>
            </a:r>
          </a:p>
        </p:txBody>
      </p:sp>
      <p:sp>
        <p:nvSpPr>
          <p:cNvPr id="17413" name="Rectangle 5"/>
          <p:cNvSpPr>
            <a:spLocks noChangeArrowheads="1"/>
          </p:cNvSpPr>
          <p:nvPr/>
        </p:nvSpPr>
        <p:spPr bwMode="auto">
          <a:xfrm>
            <a:off x="2685542" y="957009"/>
            <a:ext cx="1252538" cy="2794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US" sz="1400" dirty="0">
                <a:latin typeface="Arial" pitchFamily="34" charset="0"/>
                <a:ea typeface="ＭＳ Ｐゴシック" pitchFamily="34" charset="-128"/>
              </a:rPr>
              <a:t>Buffer</a:t>
            </a:r>
          </a:p>
        </p:txBody>
      </p:sp>
      <p:sp>
        <p:nvSpPr>
          <p:cNvPr id="17414" name="Rectangle 6"/>
          <p:cNvSpPr>
            <a:spLocks noChangeArrowheads="1"/>
          </p:cNvSpPr>
          <p:nvPr/>
        </p:nvSpPr>
        <p:spPr bwMode="auto">
          <a:xfrm>
            <a:off x="2685542" y="1372935"/>
            <a:ext cx="1252538" cy="28098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US" sz="1400" dirty="0">
                <a:latin typeface="Arial" pitchFamily="34" charset="0"/>
                <a:ea typeface="ＭＳ Ｐゴシック" pitchFamily="34" charset="-128"/>
              </a:rPr>
              <a:t>Byte Sub</a:t>
            </a:r>
          </a:p>
        </p:txBody>
      </p:sp>
      <p:sp>
        <p:nvSpPr>
          <p:cNvPr id="17415" name="Rectangle 7"/>
          <p:cNvSpPr>
            <a:spLocks noChangeArrowheads="1"/>
          </p:cNvSpPr>
          <p:nvPr/>
        </p:nvSpPr>
        <p:spPr bwMode="auto">
          <a:xfrm>
            <a:off x="2685542" y="1790446"/>
            <a:ext cx="1252538" cy="280988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US" sz="1400" dirty="0">
                <a:latin typeface="Arial" pitchFamily="34" charset="0"/>
                <a:ea typeface="ＭＳ Ｐゴシック" pitchFamily="34" charset="-128"/>
              </a:rPr>
              <a:t>Shift Row</a:t>
            </a:r>
          </a:p>
        </p:txBody>
      </p:sp>
      <p:sp>
        <p:nvSpPr>
          <p:cNvPr id="17416" name="Rectangle 8"/>
          <p:cNvSpPr>
            <a:spLocks noChangeArrowheads="1"/>
          </p:cNvSpPr>
          <p:nvPr/>
        </p:nvSpPr>
        <p:spPr bwMode="auto">
          <a:xfrm>
            <a:off x="2685542" y="2215896"/>
            <a:ext cx="1252538" cy="280988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US" sz="1400" dirty="0">
                <a:latin typeface="Arial" pitchFamily="34" charset="0"/>
                <a:ea typeface="ＭＳ Ｐゴシック" pitchFamily="34" charset="-128"/>
              </a:rPr>
              <a:t>Mix Column</a:t>
            </a:r>
          </a:p>
        </p:txBody>
      </p:sp>
      <p:sp>
        <p:nvSpPr>
          <p:cNvPr id="17417" name="Rectangle 9"/>
          <p:cNvSpPr>
            <a:spLocks noChangeArrowheads="1"/>
          </p:cNvSpPr>
          <p:nvPr/>
        </p:nvSpPr>
        <p:spPr bwMode="auto">
          <a:xfrm>
            <a:off x="2685542" y="2623885"/>
            <a:ext cx="1320800" cy="35718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US" sz="1400" dirty="0">
                <a:latin typeface="Arial" pitchFamily="34" charset="0"/>
                <a:ea typeface="ＭＳ Ｐゴシック" pitchFamily="34" charset="-128"/>
              </a:rPr>
              <a:t>Buffer</a:t>
            </a:r>
          </a:p>
        </p:txBody>
      </p:sp>
      <p:sp>
        <p:nvSpPr>
          <p:cNvPr id="17419" name="Rectangle 11"/>
          <p:cNvSpPr>
            <a:spLocks noChangeArrowheads="1"/>
          </p:cNvSpPr>
          <p:nvPr/>
        </p:nvSpPr>
        <p:spPr bwMode="auto">
          <a:xfrm>
            <a:off x="2685542" y="3457321"/>
            <a:ext cx="1252538" cy="2667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US" sz="1200" dirty="0">
                <a:latin typeface="Arial" pitchFamily="34" charset="0"/>
                <a:ea typeface="ＭＳ Ｐゴシック" pitchFamily="34" charset="-128"/>
              </a:rPr>
              <a:t>Add Round Key</a:t>
            </a:r>
          </a:p>
        </p:txBody>
      </p:sp>
      <p:sp>
        <p:nvSpPr>
          <p:cNvPr id="17420" name="Rectangle 12"/>
          <p:cNvSpPr>
            <a:spLocks noChangeArrowheads="1"/>
          </p:cNvSpPr>
          <p:nvPr/>
        </p:nvSpPr>
        <p:spPr bwMode="auto">
          <a:xfrm>
            <a:off x="2685542" y="3846259"/>
            <a:ext cx="1252538" cy="2667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US" sz="1400" dirty="0">
                <a:latin typeface="Arial" pitchFamily="34" charset="0"/>
                <a:ea typeface="ＭＳ Ｐゴシック" pitchFamily="34" charset="-128"/>
              </a:rPr>
              <a:t>Buffer</a:t>
            </a:r>
          </a:p>
        </p:txBody>
      </p:sp>
      <p:sp>
        <p:nvSpPr>
          <p:cNvPr id="17421" name="Rectangle 13"/>
          <p:cNvSpPr>
            <a:spLocks noChangeArrowheads="1"/>
          </p:cNvSpPr>
          <p:nvPr/>
        </p:nvSpPr>
        <p:spPr bwMode="auto">
          <a:xfrm>
            <a:off x="2685542" y="4203446"/>
            <a:ext cx="1252538" cy="2667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US" sz="1400" dirty="0">
                <a:latin typeface="Arial" pitchFamily="34" charset="0"/>
                <a:ea typeface="ＭＳ Ｐゴシック" pitchFamily="34" charset="-128"/>
              </a:rPr>
              <a:t>Byte Sub</a:t>
            </a:r>
          </a:p>
        </p:txBody>
      </p:sp>
      <p:sp>
        <p:nvSpPr>
          <p:cNvPr id="17422" name="Rectangle 14"/>
          <p:cNvSpPr>
            <a:spLocks noChangeArrowheads="1"/>
          </p:cNvSpPr>
          <p:nvPr/>
        </p:nvSpPr>
        <p:spPr bwMode="auto">
          <a:xfrm>
            <a:off x="2685542" y="4560634"/>
            <a:ext cx="1252538" cy="2667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US" sz="1400" dirty="0">
                <a:latin typeface="Arial" pitchFamily="34" charset="0"/>
                <a:ea typeface="ＭＳ Ｐゴシック" pitchFamily="34" charset="-128"/>
              </a:rPr>
              <a:t>Shift Row</a:t>
            </a:r>
          </a:p>
        </p:txBody>
      </p:sp>
      <p:sp>
        <p:nvSpPr>
          <p:cNvPr id="17423" name="Rectangle 15"/>
          <p:cNvSpPr>
            <a:spLocks noChangeArrowheads="1"/>
          </p:cNvSpPr>
          <p:nvPr/>
        </p:nvSpPr>
        <p:spPr bwMode="auto">
          <a:xfrm>
            <a:off x="2685542" y="4905122"/>
            <a:ext cx="1252538" cy="33972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US" sz="1200" dirty="0">
                <a:latin typeface="Arial" pitchFamily="34" charset="0"/>
                <a:ea typeface="ＭＳ Ｐゴシック" pitchFamily="34" charset="-128"/>
              </a:rPr>
              <a:t>Add Round Key</a:t>
            </a:r>
          </a:p>
        </p:txBody>
      </p:sp>
      <p:sp>
        <p:nvSpPr>
          <p:cNvPr id="17424" name="Rectangle 16"/>
          <p:cNvSpPr>
            <a:spLocks noChangeArrowheads="1"/>
          </p:cNvSpPr>
          <p:nvPr/>
        </p:nvSpPr>
        <p:spPr bwMode="auto">
          <a:xfrm>
            <a:off x="2685542" y="5336922"/>
            <a:ext cx="1252538" cy="265113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US" sz="1400" dirty="0">
                <a:latin typeface="Arial" pitchFamily="34" charset="0"/>
                <a:ea typeface="ＭＳ Ｐゴシック" pitchFamily="34" charset="-128"/>
              </a:rPr>
              <a:t>Buffer</a:t>
            </a:r>
          </a:p>
        </p:txBody>
      </p:sp>
      <p:sp>
        <p:nvSpPr>
          <p:cNvPr id="103450" name="Oval 17"/>
          <p:cNvSpPr>
            <a:spLocks noChangeArrowheads="1"/>
          </p:cNvSpPr>
          <p:nvPr/>
        </p:nvSpPr>
        <p:spPr bwMode="auto">
          <a:xfrm>
            <a:off x="3241167" y="3041396"/>
            <a:ext cx="69850" cy="58738"/>
          </a:xfrm>
          <a:prstGeom prst="ellipse">
            <a:avLst/>
          </a:prstGeom>
          <a:solidFill>
            <a:schemeClr val="accent1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03451" name="Oval 18"/>
          <p:cNvSpPr>
            <a:spLocks noChangeArrowheads="1"/>
          </p:cNvSpPr>
          <p:nvPr/>
        </p:nvSpPr>
        <p:spPr bwMode="auto">
          <a:xfrm>
            <a:off x="3241167" y="3160460"/>
            <a:ext cx="69850" cy="58737"/>
          </a:xfrm>
          <a:prstGeom prst="ellipse">
            <a:avLst/>
          </a:prstGeom>
          <a:solidFill>
            <a:schemeClr val="accent1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03452" name="Oval 19"/>
          <p:cNvSpPr>
            <a:spLocks noChangeArrowheads="1"/>
          </p:cNvSpPr>
          <p:nvPr/>
        </p:nvSpPr>
        <p:spPr bwMode="auto">
          <a:xfrm>
            <a:off x="3241167" y="3279521"/>
            <a:ext cx="69850" cy="58738"/>
          </a:xfrm>
          <a:prstGeom prst="ellipse">
            <a:avLst/>
          </a:prstGeom>
          <a:solidFill>
            <a:schemeClr val="accent1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03453" name="AutoShape 30"/>
          <p:cNvSpPr>
            <a:spLocks noChangeArrowheads="1"/>
          </p:cNvSpPr>
          <p:nvPr/>
        </p:nvSpPr>
        <p:spPr bwMode="auto">
          <a:xfrm>
            <a:off x="3103055" y="3279521"/>
            <a:ext cx="347662" cy="177800"/>
          </a:xfrm>
          <a:prstGeom prst="downArrow">
            <a:avLst>
              <a:gd name="adj1" fmla="val 50000"/>
              <a:gd name="adj2" fmla="val 25000"/>
            </a:avLst>
          </a:prstGeom>
          <a:solidFill>
            <a:schemeClr val="accent1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03454" name="AutoShape 31"/>
          <p:cNvSpPr>
            <a:spLocks noChangeArrowheads="1"/>
          </p:cNvSpPr>
          <p:nvPr/>
        </p:nvSpPr>
        <p:spPr bwMode="auto">
          <a:xfrm>
            <a:off x="3103055" y="3727196"/>
            <a:ext cx="347662" cy="120650"/>
          </a:xfrm>
          <a:prstGeom prst="downArrow">
            <a:avLst>
              <a:gd name="adj1" fmla="val 50000"/>
              <a:gd name="adj2" fmla="val 25000"/>
            </a:avLst>
          </a:prstGeom>
          <a:solidFill>
            <a:schemeClr val="accent1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03455" name="AutoShape 32"/>
          <p:cNvSpPr>
            <a:spLocks noChangeArrowheads="1"/>
          </p:cNvSpPr>
          <p:nvPr/>
        </p:nvSpPr>
        <p:spPr bwMode="auto">
          <a:xfrm>
            <a:off x="3942842" y="539496"/>
            <a:ext cx="381000" cy="304800"/>
          </a:xfrm>
          <a:prstGeom prst="leftArrow">
            <a:avLst>
              <a:gd name="adj1" fmla="val 50000"/>
              <a:gd name="adj2" fmla="val 31250"/>
            </a:avLst>
          </a:prstGeom>
          <a:solidFill>
            <a:schemeClr val="accent1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03456" name="AutoShape 33"/>
          <p:cNvSpPr>
            <a:spLocks noChangeArrowheads="1"/>
          </p:cNvSpPr>
          <p:nvPr/>
        </p:nvSpPr>
        <p:spPr bwMode="auto">
          <a:xfrm>
            <a:off x="3917442" y="3435096"/>
            <a:ext cx="381000" cy="304800"/>
          </a:xfrm>
          <a:prstGeom prst="leftArrow">
            <a:avLst>
              <a:gd name="adj1" fmla="val 50000"/>
              <a:gd name="adj2" fmla="val 31250"/>
            </a:avLst>
          </a:prstGeom>
          <a:solidFill>
            <a:schemeClr val="accent1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03457" name="AutoShape 34"/>
          <p:cNvSpPr>
            <a:spLocks noChangeArrowheads="1"/>
          </p:cNvSpPr>
          <p:nvPr/>
        </p:nvSpPr>
        <p:spPr bwMode="auto">
          <a:xfrm>
            <a:off x="3968242" y="4895596"/>
            <a:ext cx="381000" cy="304800"/>
          </a:xfrm>
          <a:prstGeom prst="leftArrow">
            <a:avLst>
              <a:gd name="adj1" fmla="val 50000"/>
              <a:gd name="adj2" fmla="val 31250"/>
            </a:avLst>
          </a:prstGeom>
          <a:solidFill>
            <a:schemeClr val="accent1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03458" name="Text Box 35"/>
          <p:cNvSpPr txBox="1">
            <a:spLocks noChangeArrowheads="1"/>
          </p:cNvSpPr>
          <p:nvPr/>
        </p:nvSpPr>
        <p:spPr bwMode="auto">
          <a:xfrm>
            <a:off x="4247642" y="520446"/>
            <a:ext cx="10414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1600"/>
              <a:t>Keymem</a:t>
            </a:r>
          </a:p>
        </p:txBody>
      </p:sp>
      <p:sp>
        <p:nvSpPr>
          <p:cNvPr id="103459" name="Text Box 36"/>
          <p:cNvSpPr txBox="1">
            <a:spLocks noChangeArrowheads="1"/>
          </p:cNvSpPr>
          <p:nvPr/>
        </p:nvSpPr>
        <p:spPr bwMode="auto">
          <a:xfrm>
            <a:off x="4215892" y="3422397"/>
            <a:ext cx="9969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1400"/>
              <a:t>Keymem</a:t>
            </a:r>
          </a:p>
        </p:txBody>
      </p:sp>
      <p:sp>
        <p:nvSpPr>
          <p:cNvPr id="103460" name="Text Box 37"/>
          <p:cNvSpPr txBox="1">
            <a:spLocks noChangeArrowheads="1"/>
          </p:cNvSpPr>
          <p:nvPr/>
        </p:nvSpPr>
        <p:spPr bwMode="auto">
          <a:xfrm>
            <a:off x="4285742" y="4911472"/>
            <a:ext cx="9906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1200"/>
              <a:t>Keymen</a:t>
            </a:r>
          </a:p>
        </p:txBody>
      </p:sp>
      <p:grpSp>
        <p:nvGrpSpPr>
          <p:cNvPr id="2" name="Group 154"/>
          <p:cNvGrpSpPr>
            <a:grpSpLocks/>
          </p:cNvGrpSpPr>
          <p:nvPr/>
        </p:nvGrpSpPr>
        <p:grpSpPr bwMode="auto">
          <a:xfrm>
            <a:off x="6432042" y="539496"/>
            <a:ext cx="2800350" cy="5181600"/>
            <a:chOff x="5130800" y="1371600"/>
            <a:chExt cx="2800350" cy="5181600"/>
          </a:xfrm>
        </p:grpSpPr>
        <p:sp>
          <p:nvSpPr>
            <p:cNvPr id="116" name="Rectangle 10"/>
            <p:cNvSpPr>
              <a:spLocks noChangeArrowheads="1"/>
            </p:cNvSpPr>
            <p:nvPr/>
          </p:nvSpPr>
          <p:spPr bwMode="auto">
            <a:xfrm>
              <a:off x="5130800" y="4230688"/>
              <a:ext cx="1600200" cy="220345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pitchFamily="34" charset="0"/>
                <a:ea typeface="ＭＳ Ｐゴシック" pitchFamily="34" charset="-128"/>
              </a:endParaRPr>
            </a:p>
          </p:txBody>
        </p:sp>
        <p:sp>
          <p:nvSpPr>
            <p:cNvPr id="103503" name="AutoShape 25"/>
            <p:cNvSpPr>
              <a:spLocks noChangeArrowheads="1"/>
            </p:cNvSpPr>
            <p:nvPr/>
          </p:nvSpPr>
          <p:spPr bwMode="auto">
            <a:xfrm>
              <a:off x="5687391" y="5204810"/>
              <a:ext cx="347870" cy="178676"/>
            </a:xfrm>
            <a:prstGeom prst="downArrow">
              <a:avLst>
                <a:gd name="adj1" fmla="val 50000"/>
                <a:gd name="adj2" fmla="val 25000"/>
              </a:avLst>
            </a:prstGeom>
            <a:solidFill>
              <a:schemeClr val="accent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03504" name="AutoShape 26"/>
            <p:cNvSpPr>
              <a:spLocks noChangeArrowheads="1"/>
            </p:cNvSpPr>
            <p:nvPr/>
          </p:nvSpPr>
          <p:spPr bwMode="auto">
            <a:xfrm>
              <a:off x="5687391" y="5558221"/>
              <a:ext cx="347870" cy="178676"/>
            </a:xfrm>
            <a:prstGeom prst="downArrow">
              <a:avLst>
                <a:gd name="adj1" fmla="val 50000"/>
                <a:gd name="adj2" fmla="val 25000"/>
              </a:avLst>
            </a:prstGeom>
            <a:solidFill>
              <a:schemeClr val="accent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03505" name="AutoShape 27"/>
            <p:cNvSpPr>
              <a:spLocks noChangeArrowheads="1"/>
            </p:cNvSpPr>
            <p:nvPr/>
          </p:nvSpPr>
          <p:spPr bwMode="auto">
            <a:xfrm>
              <a:off x="5687391" y="5979072"/>
              <a:ext cx="347870" cy="178676"/>
            </a:xfrm>
            <a:prstGeom prst="downArrow">
              <a:avLst>
                <a:gd name="adj1" fmla="val 50000"/>
                <a:gd name="adj2" fmla="val 25000"/>
              </a:avLst>
            </a:prstGeom>
            <a:solidFill>
              <a:schemeClr val="accent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03506" name="AutoShape 28"/>
            <p:cNvSpPr>
              <a:spLocks noChangeArrowheads="1"/>
            </p:cNvSpPr>
            <p:nvPr/>
          </p:nvSpPr>
          <p:spPr bwMode="auto">
            <a:xfrm>
              <a:off x="5687391" y="4853809"/>
              <a:ext cx="347870" cy="178676"/>
            </a:xfrm>
            <a:prstGeom prst="downArrow">
              <a:avLst>
                <a:gd name="adj1" fmla="val 50000"/>
                <a:gd name="adj2" fmla="val 25000"/>
              </a:avLst>
            </a:prstGeom>
            <a:solidFill>
              <a:schemeClr val="accent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03507" name="AutoShape 29"/>
            <p:cNvSpPr>
              <a:spLocks noChangeArrowheads="1"/>
            </p:cNvSpPr>
            <p:nvPr/>
          </p:nvSpPr>
          <p:spPr bwMode="auto">
            <a:xfrm>
              <a:off x="5687391" y="6374524"/>
              <a:ext cx="347870" cy="178676"/>
            </a:xfrm>
            <a:prstGeom prst="downArrow">
              <a:avLst>
                <a:gd name="adj1" fmla="val 50000"/>
                <a:gd name="adj2" fmla="val 25000"/>
              </a:avLst>
            </a:prstGeom>
            <a:solidFill>
              <a:schemeClr val="accent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22" name="Rectangle 3"/>
            <p:cNvSpPr>
              <a:spLocks noChangeArrowheads="1"/>
            </p:cNvSpPr>
            <p:nvPr/>
          </p:nvSpPr>
          <p:spPr bwMode="auto">
            <a:xfrm>
              <a:off x="5130800" y="1371600"/>
              <a:ext cx="1600200" cy="196532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pitchFamily="34" charset="0"/>
                <a:ea typeface="ＭＳ Ｐゴシック" pitchFamily="34" charset="-128"/>
              </a:endParaRPr>
            </a:p>
          </p:txBody>
        </p:sp>
        <p:sp>
          <p:nvSpPr>
            <p:cNvPr id="103509" name="AutoShape 20"/>
            <p:cNvSpPr>
              <a:spLocks noChangeArrowheads="1"/>
            </p:cNvSpPr>
            <p:nvPr/>
          </p:nvSpPr>
          <p:spPr bwMode="auto">
            <a:xfrm>
              <a:off x="5687391" y="1600200"/>
              <a:ext cx="347870" cy="188310"/>
            </a:xfrm>
            <a:prstGeom prst="downArrow">
              <a:avLst>
                <a:gd name="adj1" fmla="val 50000"/>
                <a:gd name="adj2" fmla="val 25000"/>
              </a:avLst>
            </a:prstGeom>
            <a:solidFill>
              <a:schemeClr val="accent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03510" name="AutoShape 21"/>
            <p:cNvSpPr>
              <a:spLocks noChangeArrowheads="1"/>
            </p:cNvSpPr>
            <p:nvPr/>
          </p:nvSpPr>
          <p:spPr bwMode="auto">
            <a:xfrm>
              <a:off x="5687391" y="2026745"/>
              <a:ext cx="347870" cy="178676"/>
            </a:xfrm>
            <a:prstGeom prst="downArrow">
              <a:avLst>
                <a:gd name="adj1" fmla="val 50000"/>
                <a:gd name="adj2" fmla="val 25000"/>
              </a:avLst>
            </a:prstGeom>
            <a:solidFill>
              <a:schemeClr val="accent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03511" name="AutoShape 22"/>
            <p:cNvSpPr>
              <a:spLocks noChangeArrowheads="1"/>
            </p:cNvSpPr>
            <p:nvPr/>
          </p:nvSpPr>
          <p:spPr bwMode="auto">
            <a:xfrm>
              <a:off x="5687391" y="2443655"/>
              <a:ext cx="347870" cy="178676"/>
            </a:xfrm>
            <a:prstGeom prst="downArrow">
              <a:avLst>
                <a:gd name="adj1" fmla="val 50000"/>
                <a:gd name="adj2" fmla="val 25000"/>
              </a:avLst>
            </a:prstGeom>
            <a:solidFill>
              <a:schemeClr val="accent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03512" name="AutoShape 23"/>
            <p:cNvSpPr>
              <a:spLocks noChangeArrowheads="1"/>
            </p:cNvSpPr>
            <p:nvPr/>
          </p:nvSpPr>
          <p:spPr bwMode="auto">
            <a:xfrm>
              <a:off x="5676900" y="2895600"/>
              <a:ext cx="347870" cy="152400"/>
            </a:xfrm>
            <a:prstGeom prst="downArrow">
              <a:avLst>
                <a:gd name="adj1" fmla="val 50000"/>
                <a:gd name="adj2" fmla="val 25000"/>
              </a:avLst>
            </a:prstGeom>
            <a:solidFill>
              <a:schemeClr val="accent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03513" name="AutoShape 24"/>
            <p:cNvSpPr>
              <a:spLocks noChangeArrowheads="1"/>
            </p:cNvSpPr>
            <p:nvPr/>
          </p:nvSpPr>
          <p:spPr bwMode="auto">
            <a:xfrm>
              <a:off x="5687391" y="3277476"/>
              <a:ext cx="347870" cy="178676"/>
            </a:xfrm>
            <a:prstGeom prst="downArrow">
              <a:avLst>
                <a:gd name="adj1" fmla="val 50000"/>
                <a:gd name="adj2" fmla="val 25000"/>
              </a:avLst>
            </a:prstGeom>
            <a:solidFill>
              <a:schemeClr val="accent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28" name="Rectangle 4"/>
            <p:cNvSpPr>
              <a:spLocks noChangeArrowheads="1"/>
            </p:cNvSpPr>
            <p:nvPr/>
          </p:nvSpPr>
          <p:spPr bwMode="auto">
            <a:xfrm>
              <a:off x="5270500" y="1371600"/>
              <a:ext cx="1252538" cy="280988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1200" dirty="0">
                  <a:latin typeface="Arial" pitchFamily="34" charset="0"/>
                  <a:ea typeface="ＭＳ Ｐゴシック" pitchFamily="34" charset="-128"/>
                </a:rPr>
                <a:t>Add Round Key</a:t>
              </a:r>
            </a:p>
          </p:txBody>
        </p:sp>
        <p:sp>
          <p:nvSpPr>
            <p:cNvPr id="129" name="Rectangle 5"/>
            <p:cNvSpPr>
              <a:spLocks noChangeArrowheads="1"/>
            </p:cNvSpPr>
            <p:nvPr/>
          </p:nvSpPr>
          <p:spPr bwMode="auto">
            <a:xfrm>
              <a:off x="5270500" y="1789113"/>
              <a:ext cx="1252538" cy="279400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1400" dirty="0">
                  <a:latin typeface="Arial" pitchFamily="34" charset="0"/>
                  <a:ea typeface="ＭＳ Ｐゴシック" pitchFamily="34" charset="-128"/>
                </a:rPr>
                <a:t>Buffer</a:t>
              </a:r>
            </a:p>
          </p:txBody>
        </p:sp>
        <p:sp>
          <p:nvSpPr>
            <p:cNvPr id="130" name="Rectangle 6"/>
            <p:cNvSpPr>
              <a:spLocks noChangeArrowheads="1"/>
            </p:cNvSpPr>
            <p:nvPr/>
          </p:nvSpPr>
          <p:spPr bwMode="auto">
            <a:xfrm>
              <a:off x="5270500" y="2205038"/>
              <a:ext cx="1252538" cy="280987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1400" dirty="0" err="1">
                  <a:latin typeface="Arial" pitchFamily="34" charset="0"/>
                  <a:ea typeface="ＭＳ Ｐゴシック" pitchFamily="34" charset="-128"/>
                </a:rPr>
                <a:t>InvShift</a:t>
              </a:r>
              <a:r>
                <a:rPr lang="en-US" sz="1400" dirty="0">
                  <a:latin typeface="Arial" pitchFamily="34" charset="0"/>
                  <a:ea typeface="ＭＳ Ｐゴシック" pitchFamily="34" charset="-128"/>
                </a:rPr>
                <a:t> Row</a:t>
              </a:r>
            </a:p>
          </p:txBody>
        </p:sp>
        <p:sp>
          <p:nvSpPr>
            <p:cNvPr id="131" name="Rectangle 7"/>
            <p:cNvSpPr>
              <a:spLocks noChangeArrowheads="1"/>
            </p:cNvSpPr>
            <p:nvPr/>
          </p:nvSpPr>
          <p:spPr bwMode="auto">
            <a:xfrm>
              <a:off x="5270500" y="2622550"/>
              <a:ext cx="1252538" cy="280988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1400" dirty="0">
                  <a:latin typeface="Arial" pitchFamily="34" charset="0"/>
                  <a:ea typeface="ＭＳ Ｐゴシック" pitchFamily="34" charset="-128"/>
                </a:rPr>
                <a:t>Inv Byte Sub</a:t>
              </a:r>
            </a:p>
          </p:txBody>
        </p:sp>
        <p:sp>
          <p:nvSpPr>
            <p:cNvPr id="132" name="Rectangle 8"/>
            <p:cNvSpPr>
              <a:spLocks noChangeArrowheads="1"/>
            </p:cNvSpPr>
            <p:nvPr/>
          </p:nvSpPr>
          <p:spPr bwMode="auto">
            <a:xfrm>
              <a:off x="5270500" y="3048000"/>
              <a:ext cx="1252538" cy="280988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1200" dirty="0">
                  <a:latin typeface="Arial" pitchFamily="34" charset="0"/>
                  <a:ea typeface="ＭＳ Ｐゴシック" pitchFamily="34" charset="-128"/>
                </a:rPr>
                <a:t>Add </a:t>
              </a:r>
              <a:r>
                <a:rPr lang="en-US" sz="1200" dirty="0" err="1">
                  <a:latin typeface="Arial" pitchFamily="34" charset="0"/>
                  <a:ea typeface="ＭＳ Ｐゴシック" pitchFamily="34" charset="-128"/>
                </a:rPr>
                <a:t>RoundKey</a:t>
              </a:r>
              <a:endParaRPr lang="en-US" sz="1200" dirty="0">
                <a:latin typeface="Arial" pitchFamily="34" charset="0"/>
                <a:ea typeface="ＭＳ Ｐゴシック" pitchFamily="34" charset="-128"/>
              </a:endParaRPr>
            </a:p>
          </p:txBody>
        </p:sp>
        <p:sp>
          <p:nvSpPr>
            <p:cNvPr id="133" name="Rectangle 9"/>
            <p:cNvSpPr>
              <a:spLocks noChangeArrowheads="1"/>
            </p:cNvSpPr>
            <p:nvPr/>
          </p:nvSpPr>
          <p:spPr bwMode="auto">
            <a:xfrm>
              <a:off x="5270500" y="3455988"/>
              <a:ext cx="1320800" cy="357187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1400" dirty="0">
                  <a:latin typeface="Arial" pitchFamily="34" charset="0"/>
                  <a:ea typeface="ＭＳ Ｐゴシック" pitchFamily="34" charset="-128"/>
                </a:rPr>
                <a:t>Buffer</a:t>
              </a:r>
            </a:p>
          </p:txBody>
        </p:sp>
        <p:sp>
          <p:nvSpPr>
            <p:cNvPr id="134" name="Rectangle 11"/>
            <p:cNvSpPr>
              <a:spLocks noChangeArrowheads="1"/>
            </p:cNvSpPr>
            <p:nvPr/>
          </p:nvSpPr>
          <p:spPr bwMode="auto">
            <a:xfrm>
              <a:off x="5270500" y="4289425"/>
              <a:ext cx="1252538" cy="266700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1200" dirty="0">
                  <a:latin typeface="Arial" pitchFamily="34" charset="0"/>
                  <a:ea typeface="ＭＳ Ｐゴシック" pitchFamily="34" charset="-128"/>
                </a:rPr>
                <a:t>Inv Mix Column</a:t>
              </a:r>
            </a:p>
          </p:txBody>
        </p:sp>
        <p:sp>
          <p:nvSpPr>
            <p:cNvPr id="135" name="Rectangle 12"/>
            <p:cNvSpPr>
              <a:spLocks noChangeArrowheads="1"/>
            </p:cNvSpPr>
            <p:nvPr/>
          </p:nvSpPr>
          <p:spPr bwMode="auto">
            <a:xfrm>
              <a:off x="5270500" y="4678363"/>
              <a:ext cx="1252538" cy="266700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1400" dirty="0">
                  <a:latin typeface="Arial" pitchFamily="34" charset="0"/>
                  <a:ea typeface="ＭＳ Ｐゴシック" pitchFamily="34" charset="-128"/>
                </a:rPr>
                <a:t>Buffer</a:t>
              </a:r>
            </a:p>
          </p:txBody>
        </p:sp>
        <p:sp>
          <p:nvSpPr>
            <p:cNvPr id="136" name="Rectangle 13"/>
            <p:cNvSpPr>
              <a:spLocks noChangeArrowheads="1"/>
            </p:cNvSpPr>
            <p:nvPr/>
          </p:nvSpPr>
          <p:spPr bwMode="auto">
            <a:xfrm>
              <a:off x="5270500" y="5035550"/>
              <a:ext cx="1252538" cy="266700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1400" dirty="0">
                  <a:latin typeface="Arial" pitchFamily="34" charset="0"/>
                  <a:ea typeface="ＭＳ Ｐゴシック" pitchFamily="34" charset="-128"/>
                </a:rPr>
                <a:t>Inv Shift Row</a:t>
              </a:r>
            </a:p>
          </p:txBody>
        </p:sp>
        <p:sp>
          <p:nvSpPr>
            <p:cNvPr id="137" name="Rectangle 14"/>
            <p:cNvSpPr>
              <a:spLocks noChangeArrowheads="1"/>
            </p:cNvSpPr>
            <p:nvPr/>
          </p:nvSpPr>
          <p:spPr bwMode="auto">
            <a:xfrm>
              <a:off x="5270500" y="5392738"/>
              <a:ext cx="1252538" cy="266700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1400" dirty="0">
                  <a:latin typeface="Arial" pitchFamily="34" charset="0"/>
                  <a:ea typeface="ＭＳ Ｐゴシック" pitchFamily="34" charset="-128"/>
                </a:rPr>
                <a:t>Inv Byte Sub</a:t>
              </a:r>
            </a:p>
          </p:txBody>
        </p:sp>
        <p:sp>
          <p:nvSpPr>
            <p:cNvPr id="138" name="Rectangle 15"/>
            <p:cNvSpPr>
              <a:spLocks noChangeArrowheads="1"/>
            </p:cNvSpPr>
            <p:nvPr/>
          </p:nvSpPr>
          <p:spPr bwMode="auto">
            <a:xfrm>
              <a:off x="5270500" y="5737225"/>
              <a:ext cx="1252538" cy="339725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1200" dirty="0">
                  <a:latin typeface="Arial" pitchFamily="34" charset="0"/>
                  <a:ea typeface="ＭＳ Ｐゴシック" pitchFamily="34" charset="-128"/>
                </a:rPr>
                <a:t>Add Round Key</a:t>
              </a:r>
            </a:p>
          </p:txBody>
        </p:sp>
        <p:sp>
          <p:nvSpPr>
            <p:cNvPr id="139" name="Rectangle 16"/>
            <p:cNvSpPr>
              <a:spLocks noChangeArrowheads="1"/>
            </p:cNvSpPr>
            <p:nvPr/>
          </p:nvSpPr>
          <p:spPr bwMode="auto">
            <a:xfrm>
              <a:off x="5270500" y="6169025"/>
              <a:ext cx="1252538" cy="265113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1400" dirty="0">
                  <a:latin typeface="Arial" pitchFamily="34" charset="0"/>
                  <a:ea typeface="ＭＳ Ｐゴシック" pitchFamily="34" charset="-128"/>
                </a:rPr>
                <a:t>Buffer</a:t>
              </a:r>
            </a:p>
          </p:txBody>
        </p:sp>
        <p:sp>
          <p:nvSpPr>
            <p:cNvPr id="103526" name="Oval 17"/>
            <p:cNvSpPr>
              <a:spLocks noChangeArrowheads="1"/>
            </p:cNvSpPr>
            <p:nvPr/>
          </p:nvSpPr>
          <p:spPr bwMode="auto">
            <a:xfrm>
              <a:off x="5826539" y="3873062"/>
              <a:ext cx="69574" cy="59559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03527" name="Oval 18"/>
            <p:cNvSpPr>
              <a:spLocks noChangeArrowheads="1"/>
            </p:cNvSpPr>
            <p:nvPr/>
          </p:nvSpPr>
          <p:spPr bwMode="auto">
            <a:xfrm>
              <a:off x="5826539" y="3992179"/>
              <a:ext cx="69574" cy="59559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03528" name="Oval 19"/>
            <p:cNvSpPr>
              <a:spLocks noChangeArrowheads="1"/>
            </p:cNvSpPr>
            <p:nvPr/>
          </p:nvSpPr>
          <p:spPr bwMode="auto">
            <a:xfrm>
              <a:off x="5826539" y="4111297"/>
              <a:ext cx="69574" cy="59559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03529" name="AutoShape 30"/>
            <p:cNvSpPr>
              <a:spLocks noChangeArrowheads="1"/>
            </p:cNvSpPr>
            <p:nvPr/>
          </p:nvSpPr>
          <p:spPr bwMode="auto">
            <a:xfrm>
              <a:off x="5687391" y="4111297"/>
              <a:ext cx="347870" cy="178676"/>
            </a:xfrm>
            <a:prstGeom prst="downArrow">
              <a:avLst>
                <a:gd name="adj1" fmla="val 50000"/>
                <a:gd name="adj2" fmla="val 25000"/>
              </a:avLst>
            </a:prstGeom>
            <a:solidFill>
              <a:schemeClr val="accent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03530" name="AutoShape 31"/>
            <p:cNvSpPr>
              <a:spLocks noChangeArrowheads="1"/>
            </p:cNvSpPr>
            <p:nvPr/>
          </p:nvSpPr>
          <p:spPr bwMode="auto">
            <a:xfrm>
              <a:off x="5687391" y="4559957"/>
              <a:ext cx="347870" cy="119993"/>
            </a:xfrm>
            <a:prstGeom prst="downArrow">
              <a:avLst>
                <a:gd name="adj1" fmla="val 50000"/>
                <a:gd name="adj2" fmla="val 25000"/>
              </a:avLst>
            </a:prstGeom>
            <a:solidFill>
              <a:schemeClr val="accent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03531" name="AutoShape 32"/>
            <p:cNvSpPr>
              <a:spLocks noChangeArrowheads="1"/>
            </p:cNvSpPr>
            <p:nvPr/>
          </p:nvSpPr>
          <p:spPr bwMode="auto">
            <a:xfrm>
              <a:off x="6527800" y="1371600"/>
              <a:ext cx="381000" cy="304800"/>
            </a:xfrm>
            <a:prstGeom prst="leftArrow">
              <a:avLst>
                <a:gd name="adj1" fmla="val 50000"/>
                <a:gd name="adj2" fmla="val 31250"/>
              </a:avLst>
            </a:prstGeom>
            <a:solidFill>
              <a:schemeClr val="accent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03532" name="AutoShape 34"/>
            <p:cNvSpPr>
              <a:spLocks noChangeArrowheads="1"/>
            </p:cNvSpPr>
            <p:nvPr/>
          </p:nvSpPr>
          <p:spPr bwMode="auto">
            <a:xfrm>
              <a:off x="6553200" y="5727700"/>
              <a:ext cx="381000" cy="304800"/>
            </a:xfrm>
            <a:prstGeom prst="leftArrow">
              <a:avLst>
                <a:gd name="adj1" fmla="val 50000"/>
                <a:gd name="adj2" fmla="val 31250"/>
              </a:avLst>
            </a:prstGeom>
            <a:solidFill>
              <a:schemeClr val="accent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03533" name="AutoShape 33"/>
            <p:cNvSpPr>
              <a:spLocks noChangeArrowheads="1"/>
            </p:cNvSpPr>
            <p:nvPr/>
          </p:nvSpPr>
          <p:spPr bwMode="auto">
            <a:xfrm>
              <a:off x="6576422" y="3048000"/>
              <a:ext cx="381000" cy="304800"/>
            </a:xfrm>
            <a:prstGeom prst="leftArrow">
              <a:avLst>
                <a:gd name="adj1" fmla="val 50000"/>
                <a:gd name="adj2" fmla="val 31250"/>
              </a:avLst>
            </a:prstGeom>
            <a:solidFill>
              <a:schemeClr val="accent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03534" name="Text Box 36"/>
            <p:cNvSpPr txBox="1">
              <a:spLocks noChangeArrowheads="1"/>
            </p:cNvSpPr>
            <p:nvPr/>
          </p:nvSpPr>
          <p:spPr bwMode="auto">
            <a:xfrm>
              <a:off x="6927850" y="1371600"/>
              <a:ext cx="99695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 sz="1400"/>
                <a:t>Keymem</a:t>
              </a:r>
            </a:p>
          </p:txBody>
        </p:sp>
        <p:sp>
          <p:nvSpPr>
            <p:cNvPr id="103535" name="Text Box 36"/>
            <p:cNvSpPr txBox="1">
              <a:spLocks noChangeArrowheads="1"/>
            </p:cNvSpPr>
            <p:nvPr/>
          </p:nvSpPr>
          <p:spPr bwMode="auto">
            <a:xfrm>
              <a:off x="6934200" y="3045023"/>
              <a:ext cx="99695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 sz="1400"/>
                <a:t>Keymem</a:t>
              </a:r>
            </a:p>
          </p:txBody>
        </p:sp>
        <p:sp>
          <p:nvSpPr>
            <p:cNvPr id="103536" name="Text Box 36"/>
            <p:cNvSpPr txBox="1">
              <a:spLocks noChangeArrowheads="1"/>
            </p:cNvSpPr>
            <p:nvPr/>
          </p:nvSpPr>
          <p:spPr bwMode="auto">
            <a:xfrm>
              <a:off x="6934200" y="5715000"/>
              <a:ext cx="99695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 sz="1400"/>
                <a:t>Keymem</a:t>
              </a:r>
            </a:p>
          </p:txBody>
        </p:sp>
      </p:grpSp>
      <p:grpSp>
        <p:nvGrpSpPr>
          <p:cNvPr id="3" name="Group 193"/>
          <p:cNvGrpSpPr>
            <a:grpSpLocks/>
          </p:cNvGrpSpPr>
          <p:nvPr/>
        </p:nvGrpSpPr>
        <p:grpSpPr bwMode="auto">
          <a:xfrm>
            <a:off x="6432042" y="539496"/>
            <a:ext cx="2800350" cy="5181600"/>
            <a:chOff x="6400800" y="1371600"/>
            <a:chExt cx="2800350" cy="5181600"/>
          </a:xfrm>
        </p:grpSpPr>
        <p:grpSp>
          <p:nvGrpSpPr>
            <p:cNvPr id="103464" name="Group 155"/>
            <p:cNvGrpSpPr>
              <a:grpSpLocks/>
            </p:cNvGrpSpPr>
            <p:nvPr/>
          </p:nvGrpSpPr>
          <p:grpSpPr bwMode="auto">
            <a:xfrm>
              <a:off x="6400800" y="1371600"/>
              <a:ext cx="2800350" cy="5181600"/>
              <a:chOff x="5130800" y="1371600"/>
              <a:chExt cx="2800350" cy="5181600"/>
            </a:xfrm>
          </p:grpSpPr>
          <p:sp>
            <p:nvSpPr>
              <p:cNvPr id="157" name="Rectangle 10"/>
              <p:cNvSpPr>
                <a:spLocks noChangeArrowheads="1"/>
              </p:cNvSpPr>
              <p:nvPr/>
            </p:nvSpPr>
            <p:spPr bwMode="auto">
              <a:xfrm>
                <a:off x="5130800" y="4230688"/>
                <a:ext cx="1600200" cy="220345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Arial" pitchFamily="34" charset="0"/>
                  <a:ea typeface="ＭＳ Ｐゴシック" pitchFamily="34" charset="-128"/>
                </a:endParaRPr>
              </a:p>
            </p:txBody>
          </p:sp>
          <p:sp>
            <p:nvSpPr>
              <p:cNvPr id="103468" name="AutoShape 25"/>
              <p:cNvSpPr>
                <a:spLocks noChangeArrowheads="1"/>
              </p:cNvSpPr>
              <p:nvPr/>
            </p:nvSpPr>
            <p:spPr bwMode="auto">
              <a:xfrm>
                <a:off x="5687391" y="5204810"/>
                <a:ext cx="347870" cy="178676"/>
              </a:xfrm>
              <a:prstGeom prst="downArrow">
                <a:avLst>
                  <a:gd name="adj1" fmla="val 50000"/>
                  <a:gd name="adj2" fmla="val 25000"/>
                </a:avLst>
              </a:prstGeom>
              <a:solidFill>
                <a:schemeClr val="accent1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103469" name="AutoShape 26"/>
              <p:cNvSpPr>
                <a:spLocks noChangeArrowheads="1"/>
              </p:cNvSpPr>
              <p:nvPr/>
            </p:nvSpPr>
            <p:spPr bwMode="auto">
              <a:xfrm>
                <a:off x="5687391" y="5558221"/>
                <a:ext cx="347870" cy="178676"/>
              </a:xfrm>
              <a:prstGeom prst="downArrow">
                <a:avLst>
                  <a:gd name="adj1" fmla="val 50000"/>
                  <a:gd name="adj2" fmla="val 25000"/>
                </a:avLst>
              </a:prstGeom>
              <a:solidFill>
                <a:schemeClr val="accent1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103470" name="AutoShape 27"/>
              <p:cNvSpPr>
                <a:spLocks noChangeArrowheads="1"/>
              </p:cNvSpPr>
              <p:nvPr/>
            </p:nvSpPr>
            <p:spPr bwMode="auto">
              <a:xfrm>
                <a:off x="5687391" y="5979072"/>
                <a:ext cx="347870" cy="178676"/>
              </a:xfrm>
              <a:prstGeom prst="downArrow">
                <a:avLst>
                  <a:gd name="adj1" fmla="val 50000"/>
                  <a:gd name="adj2" fmla="val 25000"/>
                </a:avLst>
              </a:prstGeom>
              <a:solidFill>
                <a:schemeClr val="accent1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103471" name="AutoShape 28"/>
              <p:cNvSpPr>
                <a:spLocks noChangeArrowheads="1"/>
              </p:cNvSpPr>
              <p:nvPr/>
            </p:nvSpPr>
            <p:spPr bwMode="auto">
              <a:xfrm>
                <a:off x="5687391" y="4853809"/>
                <a:ext cx="347870" cy="178676"/>
              </a:xfrm>
              <a:prstGeom prst="downArrow">
                <a:avLst>
                  <a:gd name="adj1" fmla="val 50000"/>
                  <a:gd name="adj2" fmla="val 25000"/>
                </a:avLst>
              </a:prstGeom>
              <a:solidFill>
                <a:schemeClr val="accent1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103472" name="AutoShape 29"/>
              <p:cNvSpPr>
                <a:spLocks noChangeArrowheads="1"/>
              </p:cNvSpPr>
              <p:nvPr/>
            </p:nvSpPr>
            <p:spPr bwMode="auto">
              <a:xfrm>
                <a:off x="5687391" y="6374524"/>
                <a:ext cx="347870" cy="178676"/>
              </a:xfrm>
              <a:prstGeom prst="downArrow">
                <a:avLst>
                  <a:gd name="adj1" fmla="val 50000"/>
                  <a:gd name="adj2" fmla="val 25000"/>
                </a:avLst>
              </a:prstGeom>
              <a:solidFill>
                <a:schemeClr val="accent1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163" name="Rectangle 3"/>
              <p:cNvSpPr>
                <a:spLocks noChangeArrowheads="1"/>
              </p:cNvSpPr>
              <p:nvPr/>
            </p:nvSpPr>
            <p:spPr bwMode="auto">
              <a:xfrm>
                <a:off x="5130800" y="1371600"/>
                <a:ext cx="1600200" cy="1965325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Arial" pitchFamily="34" charset="0"/>
                  <a:ea typeface="ＭＳ Ｐゴシック" pitchFamily="34" charset="-128"/>
                </a:endParaRPr>
              </a:p>
            </p:txBody>
          </p:sp>
          <p:sp>
            <p:nvSpPr>
              <p:cNvPr id="103474" name="AutoShape 20"/>
              <p:cNvSpPr>
                <a:spLocks noChangeArrowheads="1"/>
              </p:cNvSpPr>
              <p:nvPr/>
            </p:nvSpPr>
            <p:spPr bwMode="auto">
              <a:xfrm>
                <a:off x="5687391" y="1600200"/>
                <a:ext cx="347870" cy="188310"/>
              </a:xfrm>
              <a:prstGeom prst="downArrow">
                <a:avLst>
                  <a:gd name="adj1" fmla="val 50000"/>
                  <a:gd name="adj2" fmla="val 25000"/>
                </a:avLst>
              </a:prstGeom>
              <a:solidFill>
                <a:schemeClr val="accent1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103475" name="AutoShape 21"/>
              <p:cNvSpPr>
                <a:spLocks noChangeArrowheads="1"/>
              </p:cNvSpPr>
              <p:nvPr/>
            </p:nvSpPr>
            <p:spPr bwMode="auto">
              <a:xfrm>
                <a:off x="5687391" y="2026745"/>
                <a:ext cx="347870" cy="178676"/>
              </a:xfrm>
              <a:prstGeom prst="downArrow">
                <a:avLst>
                  <a:gd name="adj1" fmla="val 50000"/>
                  <a:gd name="adj2" fmla="val 25000"/>
                </a:avLst>
              </a:prstGeom>
              <a:solidFill>
                <a:schemeClr val="accent1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103476" name="AutoShape 22"/>
              <p:cNvSpPr>
                <a:spLocks noChangeArrowheads="1"/>
              </p:cNvSpPr>
              <p:nvPr/>
            </p:nvSpPr>
            <p:spPr bwMode="auto">
              <a:xfrm>
                <a:off x="5687391" y="2443655"/>
                <a:ext cx="347870" cy="178676"/>
              </a:xfrm>
              <a:prstGeom prst="downArrow">
                <a:avLst>
                  <a:gd name="adj1" fmla="val 50000"/>
                  <a:gd name="adj2" fmla="val 25000"/>
                </a:avLst>
              </a:prstGeom>
              <a:solidFill>
                <a:schemeClr val="accent1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103477" name="AutoShape 23"/>
              <p:cNvSpPr>
                <a:spLocks noChangeArrowheads="1"/>
              </p:cNvSpPr>
              <p:nvPr/>
            </p:nvSpPr>
            <p:spPr bwMode="auto">
              <a:xfrm>
                <a:off x="5676900" y="2895600"/>
                <a:ext cx="347870" cy="152400"/>
              </a:xfrm>
              <a:prstGeom prst="downArrow">
                <a:avLst>
                  <a:gd name="adj1" fmla="val 50000"/>
                  <a:gd name="adj2" fmla="val 25000"/>
                </a:avLst>
              </a:prstGeom>
              <a:solidFill>
                <a:schemeClr val="accent1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103478" name="AutoShape 24"/>
              <p:cNvSpPr>
                <a:spLocks noChangeArrowheads="1"/>
              </p:cNvSpPr>
              <p:nvPr/>
            </p:nvSpPr>
            <p:spPr bwMode="auto">
              <a:xfrm>
                <a:off x="5687391" y="3277476"/>
                <a:ext cx="347870" cy="178676"/>
              </a:xfrm>
              <a:prstGeom prst="downArrow">
                <a:avLst>
                  <a:gd name="adj1" fmla="val 50000"/>
                  <a:gd name="adj2" fmla="val 25000"/>
                </a:avLst>
              </a:prstGeom>
              <a:solidFill>
                <a:schemeClr val="accent1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169" name="Rectangle 4"/>
              <p:cNvSpPr>
                <a:spLocks noChangeArrowheads="1"/>
              </p:cNvSpPr>
              <p:nvPr/>
            </p:nvSpPr>
            <p:spPr bwMode="auto">
              <a:xfrm>
                <a:off x="5270500" y="1371600"/>
                <a:ext cx="1252538" cy="280988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en-US" sz="1200" dirty="0">
                    <a:latin typeface="Arial" pitchFamily="34" charset="0"/>
                    <a:ea typeface="ＭＳ Ｐゴシック" pitchFamily="34" charset="-128"/>
                  </a:rPr>
                  <a:t>Add Round Key</a:t>
                </a:r>
              </a:p>
            </p:txBody>
          </p:sp>
          <p:sp>
            <p:nvSpPr>
              <p:cNvPr id="170" name="Rectangle 5"/>
              <p:cNvSpPr>
                <a:spLocks noChangeArrowheads="1"/>
              </p:cNvSpPr>
              <p:nvPr/>
            </p:nvSpPr>
            <p:spPr bwMode="auto">
              <a:xfrm>
                <a:off x="5270500" y="1789113"/>
                <a:ext cx="1252538" cy="279400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en-US" sz="1400" dirty="0">
                    <a:latin typeface="Arial" pitchFamily="34" charset="0"/>
                    <a:ea typeface="ＭＳ Ｐゴシック" pitchFamily="34" charset="-128"/>
                  </a:rPr>
                  <a:t>Buffer</a:t>
                </a:r>
              </a:p>
            </p:txBody>
          </p:sp>
          <p:sp>
            <p:nvSpPr>
              <p:cNvPr id="171" name="Rectangle 6"/>
              <p:cNvSpPr>
                <a:spLocks noChangeArrowheads="1"/>
              </p:cNvSpPr>
              <p:nvPr/>
            </p:nvSpPr>
            <p:spPr bwMode="auto">
              <a:xfrm>
                <a:off x="5270500" y="2205038"/>
                <a:ext cx="1252538" cy="280987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en-US" sz="1400" dirty="0">
                    <a:latin typeface="Arial" pitchFamily="34" charset="0"/>
                    <a:ea typeface="ＭＳ Ｐゴシック" pitchFamily="34" charset="-128"/>
                  </a:rPr>
                  <a:t>Inv </a:t>
                </a:r>
                <a:r>
                  <a:rPr lang="en-US" sz="1400" dirty="0" err="1">
                    <a:latin typeface="Arial" pitchFamily="34" charset="0"/>
                    <a:ea typeface="ＭＳ Ｐゴシック" pitchFamily="34" charset="-128"/>
                  </a:rPr>
                  <a:t>ByteSub</a:t>
                </a:r>
                <a:endParaRPr lang="en-US" sz="1400" dirty="0">
                  <a:latin typeface="Arial" pitchFamily="34" charset="0"/>
                  <a:ea typeface="ＭＳ Ｐゴシック" pitchFamily="34" charset="-128"/>
                </a:endParaRPr>
              </a:p>
            </p:txBody>
          </p:sp>
          <p:sp>
            <p:nvSpPr>
              <p:cNvPr id="172" name="Rectangle 7"/>
              <p:cNvSpPr>
                <a:spLocks noChangeArrowheads="1"/>
              </p:cNvSpPr>
              <p:nvPr/>
            </p:nvSpPr>
            <p:spPr bwMode="auto">
              <a:xfrm>
                <a:off x="5270500" y="2622550"/>
                <a:ext cx="1252538" cy="280988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en-US" sz="1400" dirty="0">
                    <a:latin typeface="Arial" pitchFamily="34" charset="0"/>
                    <a:ea typeface="ＭＳ Ｐゴシック" pitchFamily="34" charset="-128"/>
                  </a:rPr>
                  <a:t>Inv Shift Row</a:t>
                </a:r>
              </a:p>
            </p:txBody>
          </p:sp>
          <p:sp>
            <p:nvSpPr>
              <p:cNvPr id="173" name="Rectangle 8"/>
              <p:cNvSpPr>
                <a:spLocks noChangeArrowheads="1"/>
              </p:cNvSpPr>
              <p:nvPr/>
            </p:nvSpPr>
            <p:spPr bwMode="auto">
              <a:xfrm>
                <a:off x="5270500" y="3048000"/>
                <a:ext cx="1252538" cy="280988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en-US" sz="1200" dirty="0">
                    <a:latin typeface="Arial" pitchFamily="34" charset="0"/>
                    <a:ea typeface="ＭＳ Ｐゴシック" pitchFamily="34" charset="-128"/>
                  </a:rPr>
                  <a:t>Inv Mix Column</a:t>
                </a:r>
              </a:p>
            </p:txBody>
          </p:sp>
          <p:sp>
            <p:nvSpPr>
              <p:cNvPr id="174" name="Rectangle 9"/>
              <p:cNvSpPr>
                <a:spLocks noChangeArrowheads="1"/>
              </p:cNvSpPr>
              <p:nvPr/>
            </p:nvSpPr>
            <p:spPr bwMode="auto">
              <a:xfrm>
                <a:off x="5270500" y="3455988"/>
                <a:ext cx="1320800" cy="357187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en-US" sz="1400" dirty="0">
                    <a:latin typeface="Arial" pitchFamily="34" charset="0"/>
                    <a:ea typeface="ＭＳ Ｐゴシック" pitchFamily="34" charset="-128"/>
                  </a:rPr>
                  <a:t>Buffer</a:t>
                </a:r>
              </a:p>
            </p:txBody>
          </p:sp>
          <p:sp>
            <p:nvSpPr>
              <p:cNvPr id="175" name="Rectangle 11"/>
              <p:cNvSpPr>
                <a:spLocks noChangeArrowheads="1"/>
              </p:cNvSpPr>
              <p:nvPr/>
            </p:nvSpPr>
            <p:spPr bwMode="auto">
              <a:xfrm>
                <a:off x="5270500" y="4289425"/>
                <a:ext cx="1252538" cy="266700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en-US" sz="1200" dirty="0">
                    <a:latin typeface="Arial" pitchFamily="34" charset="0"/>
                    <a:ea typeface="ＭＳ Ｐゴシック" pitchFamily="34" charset="-128"/>
                  </a:rPr>
                  <a:t>Add Round Key</a:t>
                </a:r>
              </a:p>
            </p:txBody>
          </p:sp>
          <p:sp>
            <p:nvSpPr>
              <p:cNvPr id="176" name="Rectangle 12"/>
              <p:cNvSpPr>
                <a:spLocks noChangeArrowheads="1"/>
              </p:cNvSpPr>
              <p:nvPr/>
            </p:nvSpPr>
            <p:spPr bwMode="auto">
              <a:xfrm>
                <a:off x="5270500" y="4678363"/>
                <a:ext cx="1252538" cy="266700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en-US" sz="1400" dirty="0">
                    <a:latin typeface="Arial" pitchFamily="34" charset="0"/>
                    <a:ea typeface="ＭＳ Ｐゴシック" pitchFamily="34" charset="-128"/>
                  </a:rPr>
                  <a:t>Buffer</a:t>
                </a:r>
              </a:p>
            </p:txBody>
          </p:sp>
          <p:sp>
            <p:nvSpPr>
              <p:cNvPr id="177" name="Rectangle 13"/>
              <p:cNvSpPr>
                <a:spLocks noChangeArrowheads="1"/>
              </p:cNvSpPr>
              <p:nvPr/>
            </p:nvSpPr>
            <p:spPr bwMode="auto">
              <a:xfrm>
                <a:off x="5270500" y="5035550"/>
                <a:ext cx="1252538" cy="266700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en-US" sz="1400" dirty="0">
                    <a:latin typeface="Arial" pitchFamily="34" charset="0"/>
                    <a:ea typeface="ＭＳ Ｐゴシック" pitchFamily="34" charset="-128"/>
                  </a:rPr>
                  <a:t>Inv Byte Sub</a:t>
                </a:r>
              </a:p>
            </p:txBody>
          </p:sp>
          <p:sp>
            <p:nvSpPr>
              <p:cNvPr id="178" name="Rectangle 14"/>
              <p:cNvSpPr>
                <a:spLocks noChangeArrowheads="1"/>
              </p:cNvSpPr>
              <p:nvPr/>
            </p:nvSpPr>
            <p:spPr bwMode="auto">
              <a:xfrm>
                <a:off x="5270500" y="5392738"/>
                <a:ext cx="1252538" cy="266700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en-US" sz="1400" dirty="0">
                    <a:latin typeface="Arial" pitchFamily="34" charset="0"/>
                    <a:ea typeface="ＭＳ Ｐゴシック" pitchFamily="34" charset="-128"/>
                  </a:rPr>
                  <a:t>Inv Shift Row</a:t>
                </a:r>
              </a:p>
            </p:txBody>
          </p:sp>
          <p:sp>
            <p:nvSpPr>
              <p:cNvPr id="179" name="Rectangle 15"/>
              <p:cNvSpPr>
                <a:spLocks noChangeArrowheads="1"/>
              </p:cNvSpPr>
              <p:nvPr/>
            </p:nvSpPr>
            <p:spPr bwMode="auto">
              <a:xfrm>
                <a:off x="5270500" y="5737225"/>
                <a:ext cx="1252538" cy="339725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en-US" sz="1200" dirty="0">
                    <a:latin typeface="Arial" pitchFamily="34" charset="0"/>
                    <a:ea typeface="ＭＳ Ｐゴシック" pitchFamily="34" charset="-128"/>
                  </a:rPr>
                  <a:t>Add Round Key</a:t>
                </a:r>
              </a:p>
            </p:txBody>
          </p:sp>
          <p:sp>
            <p:nvSpPr>
              <p:cNvPr id="180" name="Rectangle 16"/>
              <p:cNvSpPr>
                <a:spLocks noChangeArrowheads="1"/>
              </p:cNvSpPr>
              <p:nvPr/>
            </p:nvSpPr>
            <p:spPr bwMode="auto">
              <a:xfrm>
                <a:off x="5270500" y="6169025"/>
                <a:ext cx="1252538" cy="265113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en-US" sz="1400" dirty="0">
                    <a:latin typeface="Arial" pitchFamily="34" charset="0"/>
                    <a:ea typeface="ＭＳ Ｐゴシック" pitchFamily="34" charset="-128"/>
                  </a:rPr>
                  <a:t>Buffer</a:t>
                </a:r>
              </a:p>
            </p:txBody>
          </p:sp>
          <p:sp>
            <p:nvSpPr>
              <p:cNvPr id="103491" name="Oval 17"/>
              <p:cNvSpPr>
                <a:spLocks noChangeArrowheads="1"/>
              </p:cNvSpPr>
              <p:nvPr/>
            </p:nvSpPr>
            <p:spPr bwMode="auto">
              <a:xfrm>
                <a:off x="5826539" y="3873062"/>
                <a:ext cx="69574" cy="59559"/>
              </a:xfrm>
              <a:prstGeom prst="ellipse">
                <a:avLst/>
              </a:prstGeom>
              <a:solidFill>
                <a:schemeClr val="accent1"/>
              </a:solidFill>
              <a:ln w="127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103492" name="Oval 18"/>
              <p:cNvSpPr>
                <a:spLocks noChangeArrowheads="1"/>
              </p:cNvSpPr>
              <p:nvPr/>
            </p:nvSpPr>
            <p:spPr bwMode="auto">
              <a:xfrm>
                <a:off x="5826539" y="3992179"/>
                <a:ext cx="69574" cy="59559"/>
              </a:xfrm>
              <a:prstGeom prst="ellipse">
                <a:avLst/>
              </a:prstGeom>
              <a:solidFill>
                <a:schemeClr val="accent1"/>
              </a:solidFill>
              <a:ln w="127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103493" name="Oval 19"/>
              <p:cNvSpPr>
                <a:spLocks noChangeArrowheads="1"/>
              </p:cNvSpPr>
              <p:nvPr/>
            </p:nvSpPr>
            <p:spPr bwMode="auto">
              <a:xfrm>
                <a:off x="5826539" y="4111297"/>
                <a:ext cx="69574" cy="59559"/>
              </a:xfrm>
              <a:prstGeom prst="ellipse">
                <a:avLst/>
              </a:prstGeom>
              <a:solidFill>
                <a:schemeClr val="accent1"/>
              </a:solidFill>
              <a:ln w="127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103494" name="AutoShape 30"/>
              <p:cNvSpPr>
                <a:spLocks noChangeArrowheads="1"/>
              </p:cNvSpPr>
              <p:nvPr/>
            </p:nvSpPr>
            <p:spPr bwMode="auto">
              <a:xfrm>
                <a:off x="5687391" y="4111297"/>
                <a:ext cx="347870" cy="178676"/>
              </a:xfrm>
              <a:prstGeom prst="downArrow">
                <a:avLst>
                  <a:gd name="adj1" fmla="val 50000"/>
                  <a:gd name="adj2" fmla="val 25000"/>
                </a:avLst>
              </a:prstGeom>
              <a:solidFill>
                <a:schemeClr val="accent1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103495" name="AutoShape 31"/>
              <p:cNvSpPr>
                <a:spLocks noChangeArrowheads="1"/>
              </p:cNvSpPr>
              <p:nvPr/>
            </p:nvSpPr>
            <p:spPr bwMode="auto">
              <a:xfrm>
                <a:off x="5687391" y="4559957"/>
                <a:ext cx="347870" cy="119993"/>
              </a:xfrm>
              <a:prstGeom prst="downArrow">
                <a:avLst>
                  <a:gd name="adj1" fmla="val 50000"/>
                  <a:gd name="adj2" fmla="val 25000"/>
                </a:avLst>
              </a:prstGeom>
              <a:solidFill>
                <a:schemeClr val="accent1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103496" name="AutoShape 32"/>
              <p:cNvSpPr>
                <a:spLocks noChangeArrowheads="1"/>
              </p:cNvSpPr>
              <p:nvPr/>
            </p:nvSpPr>
            <p:spPr bwMode="auto">
              <a:xfrm>
                <a:off x="6527800" y="1371600"/>
                <a:ext cx="381000" cy="304800"/>
              </a:xfrm>
              <a:prstGeom prst="leftArrow">
                <a:avLst>
                  <a:gd name="adj1" fmla="val 50000"/>
                  <a:gd name="adj2" fmla="val 31250"/>
                </a:avLst>
              </a:prstGeom>
              <a:solidFill>
                <a:schemeClr val="accent1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103497" name="AutoShape 34"/>
              <p:cNvSpPr>
                <a:spLocks noChangeArrowheads="1"/>
              </p:cNvSpPr>
              <p:nvPr/>
            </p:nvSpPr>
            <p:spPr bwMode="auto">
              <a:xfrm>
                <a:off x="6553200" y="5727700"/>
                <a:ext cx="381000" cy="304800"/>
              </a:xfrm>
              <a:prstGeom prst="leftArrow">
                <a:avLst>
                  <a:gd name="adj1" fmla="val 50000"/>
                  <a:gd name="adj2" fmla="val 31250"/>
                </a:avLst>
              </a:prstGeom>
              <a:solidFill>
                <a:schemeClr val="accent1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103498" name="AutoShape 33"/>
              <p:cNvSpPr>
                <a:spLocks noChangeArrowheads="1"/>
              </p:cNvSpPr>
              <p:nvPr/>
            </p:nvSpPr>
            <p:spPr bwMode="auto">
              <a:xfrm>
                <a:off x="6502400" y="4267200"/>
                <a:ext cx="381000" cy="304800"/>
              </a:xfrm>
              <a:prstGeom prst="leftArrow">
                <a:avLst>
                  <a:gd name="adj1" fmla="val 50000"/>
                  <a:gd name="adj2" fmla="val 31250"/>
                </a:avLst>
              </a:prstGeom>
              <a:solidFill>
                <a:schemeClr val="accent1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103500" name="Text Box 36"/>
              <p:cNvSpPr txBox="1">
                <a:spLocks noChangeArrowheads="1"/>
              </p:cNvSpPr>
              <p:nvPr/>
            </p:nvSpPr>
            <p:spPr bwMode="auto">
              <a:xfrm>
                <a:off x="6883400" y="3502223"/>
                <a:ext cx="996950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sq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en-US" sz="1400"/>
                  <a:t>Keymem</a:t>
                </a:r>
              </a:p>
            </p:txBody>
          </p:sp>
          <p:sp>
            <p:nvSpPr>
              <p:cNvPr id="103501" name="Text Box 36"/>
              <p:cNvSpPr txBox="1">
                <a:spLocks noChangeArrowheads="1"/>
              </p:cNvSpPr>
              <p:nvPr/>
            </p:nvSpPr>
            <p:spPr bwMode="auto">
              <a:xfrm>
                <a:off x="6934200" y="5715000"/>
                <a:ext cx="996950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sq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en-US" sz="1400"/>
                  <a:t>Keymem</a:t>
                </a:r>
              </a:p>
            </p:txBody>
          </p:sp>
        </p:grpSp>
        <p:sp>
          <p:nvSpPr>
            <p:cNvPr id="192" name="Rectangle 191"/>
            <p:cNvSpPr/>
            <p:nvPr/>
          </p:nvSpPr>
          <p:spPr>
            <a:xfrm>
              <a:off x="8159750" y="4038600"/>
              <a:ext cx="762000" cy="762000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400" dirty="0">
                  <a:solidFill>
                    <a:schemeClr val="tx1"/>
                  </a:solidFill>
                </a:rPr>
                <a:t>Inv Mix</a:t>
              </a:r>
            </a:p>
            <a:p>
              <a:pPr algn="ctr">
                <a:defRPr/>
              </a:pPr>
              <a:r>
                <a:rPr lang="en-US" sz="1400" dirty="0">
                  <a:solidFill>
                    <a:schemeClr val="tx1"/>
                  </a:solidFill>
                </a:rPr>
                <a:t>Column</a:t>
              </a:r>
            </a:p>
          </p:txBody>
        </p:sp>
        <p:sp>
          <p:nvSpPr>
            <p:cNvPr id="193" name="Down Arrow 192"/>
            <p:cNvSpPr/>
            <p:nvPr/>
          </p:nvSpPr>
          <p:spPr>
            <a:xfrm>
              <a:off x="8458200" y="3810000"/>
              <a:ext cx="228600" cy="228600"/>
            </a:xfrm>
            <a:prstGeom prst="downArrow">
              <a:avLst/>
            </a:prstGeom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sp>
        <p:nvSpPr>
          <p:cNvPr id="195" name="Title 1"/>
          <p:cNvSpPr>
            <a:spLocks noGrp="1"/>
          </p:cNvSpPr>
          <p:nvPr>
            <p:ph type="title"/>
          </p:nvPr>
        </p:nvSpPr>
        <p:spPr>
          <a:xfrm>
            <a:off x="207263" y="1407064"/>
            <a:ext cx="1850801" cy="1325563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en-US" sz="2400" dirty="0">
                <a:solidFill>
                  <a:schemeClr val="tx2"/>
                </a:solidFill>
              </a:rPr>
              <a:t>The Decryption Flow</a:t>
            </a:r>
          </a:p>
        </p:txBody>
      </p:sp>
    </p:spTree>
    <p:extLst>
      <p:ext uri="{BB962C8B-B14F-4D97-AF65-F5344CB8AC3E}">
        <p14:creationId xmlns:p14="http://schemas.microsoft.com/office/powerpoint/2010/main" val="91618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xit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4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706225" y="96520"/>
            <a:ext cx="6810664" cy="58383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667" dirty="0">
                <a:solidFill>
                  <a:srgbClr val="C00000"/>
                </a:solidFill>
              </a:rPr>
              <a:t> Concepts Covered:</a:t>
            </a:r>
          </a:p>
          <a:p>
            <a:pPr>
              <a:lnSpc>
                <a:spcPct val="200000"/>
              </a:lnSpc>
              <a:buFont typeface="Wingdings" pitchFamily="2" charset="2"/>
              <a:buChar char="q"/>
            </a:pPr>
            <a:r>
              <a:rPr lang="en-US" sz="2667" dirty="0" smtClean="0">
                <a:solidFill>
                  <a:srgbClr val="C00000"/>
                </a:solidFill>
              </a:rPr>
              <a:t>AES Implementation </a:t>
            </a:r>
          </a:p>
          <a:p>
            <a:pPr>
              <a:lnSpc>
                <a:spcPct val="200000"/>
              </a:lnSpc>
              <a:buFont typeface="Wingdings" pitchFamily="2" charset="2"/>
              <a:buChar char="q"/>
            </a:pPr>
            <a:r>
              <a:rPr lang="en-US" sz="2667" dirty="0" smtClean="0">
                <a:solidFill>
                  <a:srgbClr val="C00000"/>
                </a:solidFill>
              </a:rPr>
              <a:t>Mix Columns Implementation</a:t>
            </a:r>
          </a:p>
          <a:p>
            <a:pPr>
              <a:lnSpc>
                <a:spcPct val="200000"/>
              </a:lnSpc>
              <a:buFont typeface="Wingdings" pitchFamily="2" charset="2"/>
              <a:buChar char="q"/>
            </a:pPr>
            <a:r>
              <a:rPr lang="en-US" sz="2667" dirty="0" smtClean="0">
                <a:solidFill>
                  <a:srgbClr val="C00000"/>
                </a:solidFill>
              </a:rPr>
              <a:t>S-Box Implementation Approaches</a:t>
            </a:r>
          </a:p>
          <a:p>
            <a:pPr>
              <a:lnSpc>
                <a:spcPct val="200000"/>
              </a:lnSpc>
              <a:buFont typeface="Wingdings" pitchFamily="2" charset="2"/>
              <a:buChar char="q"/>
            </a:pPr>
            <a:r>
              <a:rPr lang="en-US" sz="2667" dirty="0" smtClean="0">
                <a:solidFill>
                  <a:srgbClr val="C00000"/>
                </a:solidFill>
              </a:rPr>
              <a:t>Composite Field AES</a:t>
            </a:r>
          </a:p>
          <a:p>
            <a:pPr>
              <a:lnSpc>
                <a:spcPct val="200000"/>
              </a:lnSpc>
              <a:buFont typeface="Wingdings" pitchFamily="2" charset="2"/>
              <a:buChar char="q"/>
            </a:pPr>
            <a:r>
              <a:rPr lang="en-US" sz="2667" dirty="0" smtClean="0">
                <a:solidFill>
                  <a:srgbClr val="C00000"/>
                </a:solidFill>
              </a:rPr>
              <a:t>Intel AES Instruction</a:t>
            </a:r>
          </a:p>
          <a:p>
            <a:pPr>
              <a:lnSpc>
                <a:spcPct val="200000"/>
              </a:lnSpc>
              <a:buFont typeface="Wingdings" pitchFamily="2" charset="2"/>
              <a:buChar char="q"/>
            </a:pPr>
            <a:endParaRPr lang="en-US" sz="2667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3975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3880" y="288131"/>
            <a:ext cx="10515600" cy="1325563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dirty="0" smtClean="0">
                <a:solidFill>
                  <a:schemeClr val="tx2"/>
                </a:solidFill>
              </a:rPr>
              <a:t>Compact Encryption-Decryption Architecture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05475" name="Content Placeholder 2"/>
          <p:cNvSpPr>
            <a:spLocks noGrp="1"/>
          </p:cNvSpPr>
          <p:nvPr>
            <p:ph idx="1"/>
          </p:nvPr>
        </p:nvSpPr>
        <p:spPr>
          <a:xfrm>
            <a:off x="876301" y="1764792"/>
            <a:ext cx="7499350" cy="4800600"/>
          </a:xfrm>
        </p:spPr>
        <p:txBody>
          <a:bodyPr/>
          <a:lstStyle/>
          <a:p>
            <a:r>
              <a:rPr lang="en-US" altLang="en-US"/>
              <a:t>Merge the operations in the encryption and decryption into a single unit.</a:t>
            </a:r>
          </a:p>
          <a:p>
            <a:pPr lvl="1">
              <a:buFont typeface="Verdana" charset="0"/>
              <a:buNone/>
            </a:pPr>
            <a:endParaRPr lang="en-US" altLang="en-US" dirty="0"/>
          </a:p>
          <a:p>
            <a:pPr lvl="1"/>
            <a:endParaRPr lang="en-US" altLang="en-US" dirty="0"/>
          </a:p>
          <a:p>
            <a:endParaRPr lang="en-US" altLang="en-US" dirty="0"/>
          </a:p>
          <a:p>
            <a:pPr lvl="1"/>
            <a:endParaRPr lang="en-US" altLang="en-US" dirty="0"/>
          </a:p>
        </p:txBody>
      </p:sp>
      <p:sp>
        <p:nvSpPr>
          <p:cNvPr id="4" name="Right Arrow 3"/>
          <p:cNvSpPr/>
          <p:nvPr/>
        </p:nvSpPr>
        <p:spPr>
          <a:xfrm rot="5400000">
            <a:off x="5809679" y="3775139"/>
            <a:ext cx="752475" cy="228600"/>
          </a:xfrm>
          <a:prstGeom prst="rightArrow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" name="Right Arrow 4"/>
          <p:cNvSpPr/>
          <p:nvPr/>
        </p:nvSpPr>
        <p:spPr>
          <a:xfrm>
            <a:off x="5144517" y="3275076"/>
            <a:ext cx="485775" cy="228600"/>
          </a:xfrm>
          <a:prstGeom prst="rightArrow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4177730" y="3046476"/>
            <a:ext cx="966787" cy="61118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sq">
            <a:solidFill>
              <a:schemeClr val="accent1">
                <a:lumMod val="75000"/>
              </a:schemeClr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flatTx/>
          </a:bodyPr>
          <a:lstStyle/>
          <a:p>
            <a:pPr algn="ctr">
              <a:defRPr/>
            </a:pPr>
            <a:r>
              <a:rPr lang="en-US" sz="1400" b="1"/>
              <a:t>Key-Gen</a:t>
            </a:r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5638229" y="3046476"/>
            <a:ext cx="1204912" cy="61118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sq">
            <a:solidFill>
              <a:schemeClr val="accent1">
                <a:lumMod val="75000"/>
              </a:schemeClr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flatTx/>
          </a:bodyPr>
          <a:lstStyle/>
          <a:p>
            <a:pPr algn="ctr">
              <a:defRPr/>
            </a:pPr>
            <a:r>
              <a:rPr lang="en-US" sz="1400" b="1"/>
              <a:t>Key </a:t>
            </a:r>
          </a:p>
          <a:p>
            <a:pPr algn="ctr">
              <a:defRPr/>
            </a:pPr>
            <a:r>
              <a:rPr lang="en-US" sz="1400" b="1"/>
              <a:t>Memory</a:t>
            </a: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5574730" y="4265676"/>
            <a:ext cx="1246187" cy="61118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sq">
            <a:solidFill>
              <a:schemeClr val="accent1">
                <a:lumMod val="75000"/>
              </a:schemeClr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flatTx/>
          </a:bodyPr>
          <a:lstStyle/>
          <a:p>
            <a:pPr algn="ctr">
              <a:defRPr/>
            </a:pPr>
            <a:r>
              <a:rPr lang="en-US" sz="1400" b="1" dirty="0"/>
              <a:t>Encrypt/</a:t>
            </a:r>
          </a:p>
          <a:p>
            <a:pPr algn="ctr">
              <a:defRPr/>
            </a:pPr>
            <a:r>
              <a:rPr lang="en-US" sz="1400" b="1" dirty="0"/>
              <a:t>Decrypt</a:t>
            </a:r>
          </a:p>
        </p:txBody>
      </p:sp>
      <p:sp>
        <p:nvSpPr>
          <p:cNvPr id="11" name="Rectangle 8"/>
          <p:cNvSpPr>
            <a:spLocks noChangeArrowheads="1"/>
          </p:cNvSpPr>
          <p:nvPr/>
        </p:nvSpPr>
        <p:spPr bwMode="auto">
          <a:xfrm>
            <a:off x="7443216" y="4303776"/>
            <a:ext cx="1016000" cy="6096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sq">
            <a:solidFill>
              <a:schemeClr val="accent1">
                <a:lumMod val="75000"/>
              </a:schemeClr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flatTx/>
          </a:bodyPr>
          <a:lstStyle/>
          <a:p>
            <a:pPr algn="ctr">
              <a:defRPr/>
            </a:pPr>
            <a:r>
              <a:rPr lang="en-US" sz="1400" b="1"/>
              <a:t>Dispatch </a:t>
            </a:r>
          </a:p>
          <a:p>
            <a:pPr algn="ctr">
              <a:defRPr/>
            </a:pPr>
            <a:r>
              <a:rPr lang="en-US" sz="1400" b="1"/>
              <a:t>Unit</a:t>
            </a:r>
          </a:p>
        </p:txBody>
      </p:sp>
      <p:sp>
        <p:nvSpPr>
          <p:cNvPr id="12" name="Rectangle 9"/>
          <p:cNvSpPr>
            <a:spLocks noChangeArrowheads="1"/>
          </p:cNvSpPr>
          <p:nvPr/>
        </p:nvSpPr>
        <p:spPr bwMode="auto">
          <a:xfrm>
            <a:off x="3772917" y="4265676"/>
            <a:ext cx="950913" cy="61118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sq">
            <a:solidFill>
              <a:schemeClr val="accent1">
                <a:lumMod val="75000"/>
              </a:schemeClr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flatTx/>
          </a:bodyPr>
          <a:lstStyle/>
          <a:p>
            <a:pPr algn="ctr">
              <a:defRPr/>
            </a:pPr>
            <a:r>
              <a:rPr lang="en-US" sz="1400" b="1"/>
              <a:t>Data</a:t>
            </a:r>
          </a:p>
          <a:p>
            <a:pPr algn="ctr">
              <a:defRPr/>
            </a:pPr>
            <a:r>
              <a:rPr lang="en-US" sz="1400" b="1"/>
              <a:t>Schedule</a:t>
            </a:r>
          </a:p>
        </p:txBody>
      </p:sp>
      <p:sp>
        <p:nvSpPr>
          <p:cNvPr id="105483" name="Text Box 24"/>
          <p:cNvSpPr txBox="1">
            <a:spLocks noChangeArrowheads="1"/>
          </p:cNvSpPr>
          <p:nvPr/>
        </p:nvSpPr>
        <p:spPr bwMode="blackWhite">
          <a:xfrm>
            <a:off x="1728216" y="4294252"/>
            <a:ext cx="163195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sz="1200" b="1">
                <a:solidFill>
                  <a:srgbClr val="000000"/>
                </a:solidFill>
                <a:latin typeface="Tahoma" charset="0"/>
              </a:rPr>
              <a:t>Input Data</a:t>
            </a:r>
          </a:p>
        </p:txBody>
      </p:sp>
      <p:sp>
        <p:nvSpPr>
          <p:cNvPr id="105484" name="Text Box 26"/>
          <p:cNvSpPr txBox="1">
            <a:spLocks noChangeArrowheads="1"/>
          </p:cNvSpPr>
          <p:nvPr/>
        </p:nvSpPr>
        <p:spPr bwMode="blackWhite">
          <a:xfrm>
            <a:off x="1097980" y="5095940"/>
            <a:ext cx="1087437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sz="1200" b="1">
                <a:solidFill>
                  <a:srgbClr val="000000"/>
                </a:solidFill>
                <a:latin typeface="Tahoma" charset="0"/>
              </a:rPr>
              <a:t>Enc/ Dec</a:t>
            </a:r>
          </a:p>
        </p:txBody>
      </p:sp>
      <p:sp>
        <p:nvSpPr>
          <p:cNvPr id="18" name="Right Arrow 17"/>
          <p:cNvSpPr/>
          <p:nvPr/>
        </p:nvSpPr>
        <p:spPr>
          <a:xfrm>
            <a:off x="1944116" y="4494276"/>
            <a:ext cx="1828800" cy="228600"/>
          </a:xfrm>
          <a:prstGeom prst="rightArrow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9" name="Bent Arrow 18"/>
          <p:cNvSpPr/>
          <p:nvPr/>
        </p:nvSpPr>
        <p:spPr>
          <a:xfrm>
            <a:off x="3115691" y="3198876"/>
            <a:ext cx="1066800" cy="1447800"/>
          </a:xfrm>
          <a:prstGeom prst="bentArrow">
            <a:avLst>
              <a:gd name="adj1" fmla="val 12066"/>
              <a:gd name="adj2" fmla="val 16311"/>
              <a:gd name="adj3" fmla="val 15264"/>
              <a:gd name="adj4" fmla="val 54284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Right Arrow 23"/>
          <p:cNvSpPr/>
          <p:nvPr/>
        </p:nvSpPr>
        <p:spPr>
          <a:xfrm>
            <a:off x="4725416" y="4418076"/>
            <a:ext cx="876300" cy="228600"/>
          </a:xfrm>
          <a:prstGeom prst="rightArrow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6" name="Right Arrow 25"/>
          <p:cNvSpPr/>
          <p:nvPr/>
        </p:nvSpPr>
        <p:spPr>
          <a:xfrm>
            <a:off x="6820916" y="4494276"/>
            <a:ext cx="609600" cy="228600"/>
          </a:xfrm>
          <a:prstGeom prst="rightArrow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30" name="Straight Connector 29"/>
          <p:cNvCxnSpPr/>
          <p:nvPr/>
        </p:nvCxnSpPr>
        <p:spPr>
          <a:xfrm>
            <a:off x="2033016" y="5294376"/>
            <a:ext cx="4038600" cy="1588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rot="5400000" flipH="1" flipV="1">
            <a:off x="5881910" y="5103082"/>
            <a:ext cx="381000" cy="1588"/>
          </a:xfrm>
          <a:prstGeom prst="straightConnector1">
            <a:avLst/>
          </a:prstGeom>
          <a:ln w="19050">
            <a:solidFill>
              <a:schemeClr val="accent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Bent Arrow 33"/>
          <p:cNvSpPr/>
          <p:nvPr/>
        </p:nvSpPr>
        <p:spPr>
          <a:xfrm>
            <a:off x="3115691" y="3198876"/>
            <a:ext cx="1066800" cy="1447800"/>
          </a:xfrm>
          <a:prstGeom prst="bentArrow">
            <a:avLst>
              <a:gd name="adj1" fmla="val 12066"/>
              <a:gd name="adj2" fmla="val 16311"/>
              <a:gd name="adj3" fmla="val 15264"/>
              <a:gd name="adj4" fmla="val 54284"/>
            </a:avLst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2" name="Right Arrow 31"/>
          <p:cNvSpPr/>
          <p:nvPr/>
        </p:nvSpPr>
        <p:spPr>
          <a:xfrm>
            <a:off x="8433816" y="4494276"/>
            <a:ext cx="381000" cy="228600"/>
          </a:xfrm>
          <a:prstGeom prst="rightArrow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899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solidFill>
                  <a:schemeClr val="tx2"/>
                </a:solidFill>
              </a:rPr>
              <a:t>Merged Round Operations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0649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i="1"/>
              <a:t>Addroundkey </a:t>
            </a:r>
            <a:r>
              <a:rPr lang="en-US" altLang="en-US"/>
              <a:t>is the same in both encryption and decryption</a:t>
            </a:r>
          </a:p>
          <a:p>
            <a:r>
              <a:rPr lang="en-US" altLang="en-US" i="1"/>
              <a:t>ShiftRows </a:t>
            </a:r>
            <a:r>
              <a:rPr lang="en-US" altLang="en-US"/>
              <a:t>and </a:t>
            </a:r>
            <a:r>
              <a:rPr lang="en-US" altLang="en-US" i="1"/>
              <a:t>InverseShiftRows </a:t>
            </a:r>
            <a:r>
              <a:rPr lang="en-US" altLang="en-US"/>
              <a:t>only differ in the direction of shifting</a:t>
            </a:r>
            <a:endParaRPr lang="en-US" altLang="en-US" i="1"/>
          </a:p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59624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Merged Mix Columns</a:t>
            </a:r>
            <a:endParaRPr lang="en-US" dirty="0"/>
          </a:p>
        </p:txBody>
      </p:sp>
      <p:graphicFrame>
        <p:nvGraphicFramePr>
          <p:cNvPr id="9" name="Content Placeholder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72511413"/>
              </p:ext>
            </p:extLst>
          </p:nvPr>
        </p:nvGraphicFramePr>
        <p:xfrm>
          <a:off x="1377950" y="4662488"/>
          <a:ext cx="7499350" cy="1114425"/>
        </p:xfrm>
        <a:graphic>
          <a:graphicData uri="http://schemas.openxmlformats.org/drawingml/2006/table">
            <a:tbl>
              <a:tblPr/>
              <a:tblGrid>
                <a:gridCol w="1981200"/>
                <a:gridCol w="3017838"/>
                <a:gridCol w="2500312"/>
              </a:tblGrid>
              <a:tr h="371475">
                <a:tc>
                  <a:txBody>
                    <a:bodyPr/>
                    <a:lstStyle>
                      <a:lvl1pPr eaLnBrk="0" hangingPunct="0">
                        <a:spcBef>
                          <a:spcPts val="600"/>
                        </a:spcBef>
                        <a:buClr>
                          <a:schemeClr val="accent1"/>
                        </a:buClr>
                        <a:buSzPct val="80000"/>
                        <a:buFont typeface="Wingdings 2" charset="2"/>
                        <a:defRPr sz="28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ts val="550"/>
                        </a:spcBef>
                        <a:buClr>
                          <a:schemeClr val="accent1"/>
                        </a:buClr>
                        <a:buFont typeface="Verdana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 2" charset="2"/>
                        <a:defRPr sz="20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C32D2E"/>
                        </a:buClr>
                        <a:buFont typeface="Wingdings 2" charset="2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84AA33"/>
                        </a:buClr>
                        <a:buFont typeface="Wingdings 2" charset="2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4AA33"/>
                        </a:buClr>
                        <a:buFont typeface="Wingdings 2" charset="2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4AA33"/>
                        </a:buClr>
                        <a:buFont typeface="Wingdings 2" charset="2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4AA33"/>
                        </a:buClr>
                        <a:buFont typeface="Wingdings 2" charset="2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4AA33"/>
                        </a:buClr>
                        <a:buFont typeface="Wingdings 2" charset="2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ts val="600"/>
                        </a:spcBef>
                        <a:buClr>
                          <a:schemeClr val="accent1"/>
                        </a:buClr>
                        <a:buSzPct val="80000"/>
                        <a:buFont typeface="Wingdings 2" charset="2"/>
                        <a:defRPr sz="28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ts val="550"/>
                        </a:spcBef>
                        <a:buClr>
                          <a:schemeClr val="accent1"/>
                        </a:buClr>
                        <a:buFont typeface="Verdana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 2" charset="2"/>
                        <a:defRPr sz="20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C32D2E"/>
                        </a:buClr>
                        <a:buFont typeface="Wingdings 2" charset="2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84AA33"/>
                        </a:buClr>
                        <a:buFont typeface="Wingdings 2" charset="2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4AA33"/>
                        </a:buClr>
                        <a:buFont typeface="Wingdings 2" charset="2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4AA33"/>
                        </a:buClr>
                        <a:buFont typeface="Wingdings 2" charset="2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4AA33"/>
                        </a:buClr>
                        <a:buFont typeface="Wingdings 2" charset="2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4AA33"/>
                        </a:buClr>
                        <a:buFont typeface="Wingdings 2" charset="2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Separate Mix (Inv) Columns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ts val="600"/>
                        </a:spcBef>
                        <a:buClr>
                          <a:schemeClr val="accent1"/>
                        </a:buClr>
                        <a:buSzPct val="80000"/>
                        <a:buFont typeface="Wingdings 2" charset="2"/>
                        <a:defRPr sz="28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ts val="550"/>
                        </a:spcBef>
                        <a:buClr>
                          <a:schemeClr val="accent1"/>
                        </a:buClr>
                        <a:buFont typeface="Verdana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 2" charset="2"/>
                        <a:defRPr sz="20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C32D2E"/>
                        </a:buClr>
                        <a:buFont typeface="Wingdings 2" charset="2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84AA33"/>
                        </a:buClr>
                        <a:buFont typeface="Wingdings 2" charset="2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4AA33"/>
                        </a:buClr>
                        <a:buFont typeface="Wingdings 2" charset="2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4AA33"/>
                        </a:buClr>
                        <a:buFont typeface="Wingdings 2" charset="2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4AA33"/>
                        </a:buClr>
                        <a:buFont typeface="Wingdings 2" charset="2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4AA33"/>
                        </a:buClr>
                        <a:buFont typeface="Wingdings 2" charset="2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Merged Mix Columns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</a:tr>
              <a:tr h="371475">
                <a:tc>
                  <a:txBody>
                    <a:bodyPr/>
                    <a:lstStyle>
                      <a:lvl1pPr eaLnBrk="0" hangingPunct="0">
                        <a:spcBef>
                          <a:spcPts val="600"/>
                        </a:spcBef>
                        <a:buClr>
                          <a:schemeClr val="accent1"/>
                        </a:buClr>
                        <a:buSzPct val="80000"/>
                        <a:buFont typeface="Wingdings 2" charset="2"/>
                        <a:defRPr sz="28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ts val="550"/>
                        </a:spcBef>
                        <a:buClr>
                          <a:schemeClr val="accent1"/>
                        </a:buClr>
                        <a:buFont typeface="Verdana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 2" charset="2"/>
                        <a:defRPr sz="20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C32D2E"/>
                        </a:buClr>
                        <a:buFont typeface="Wingdings 2" charset="2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84AA33"/>
                        </a:buClr>
                        <a:buFont typeface="Wingdings 2" charset="2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4AA33"/>
                        </a:buClr>
                        <a:buFont typeface="Wingdings 2" charset="2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4AA33"/>
                        </a:buClr>
                        <a:buFont typeface="Wingdings 2" charset="2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4AA33"/>
                        </a:buClr>
                        <a:buFont typeface="Wingdings 2" charset="2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4AA33"/>
                        </a:buClr>
                        <a:buFont typeface="Wingdings 2" charset="2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No. of XOR gates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6CC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ts val="600"/>
                        </a:spcBef>
                        <a:buClr>
                          <a:schemeClr val="accent1"/>
                        </a:buClr>
                        <a:buSzPct val="80000"/>
                        <a:buFont typeface="Wingdings 2" charset="2"/>
                        <a:defRPr sz="28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ts val="550"/>
                        </a:spcBef>
                        <a:buClr>
                          <a:schemeClr val="accent1"/>
                        </a:buClr>
                        <a:buFont typeface="Verdana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 2" charset="2"/>
                        <a:defRPr sz="20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C32D2E"/>
                        </a:buClr>
                        <a:buFont typeface="Wingdings 2" charset="2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84AA33"/>
                        </a:buClr>
                        <a:buFont typeface="Wingdings 2" charset="2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4AA33"/>
                        </a:buClr>
                        <a:buFont typeface="Wingdings 2" charset="2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4AA33"/>
                        </a:buClr>
                        <a:buFont typeface="Wingdings 2" charset="2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4AA33"/>
                        </a:buClr>
                        <a:buFont typeface="Wingdings 2" charset="2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4AA33"/>
                        </a:buClr>
                        <a:buFont typeface="Wingdings 2" charset="2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152 + 440 = 592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6CC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ts val="600"/>
                        </a:spcBef>
                        <a:buClr>
                          <a:schemeClr val="accent1"/>
                        </a:buClr>
                        <a:buSzPct val="80000"/>
                        <a:buFont typeface="Wingdings 2" charset="2"/>
                        <a:defRPr sz="28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ts val="550"/>
                        </a:spcBef>
                        <a:buClr>
                          <a:schemeClr val="accent1"/>
                        </a:buClr>
                        <a:buFont typeface="Verdana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 2" charset="2"/>
                        <a:defRPr sz="20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C32D2E"/>
                        </a:buClr>
                        <a:buFont typeface="Wingdings 2" charset="2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84AA33"/>
                        </a:buClr>
                        <a:buFont typeface="Wingdings 2" charset="2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4AA33"/>
                        </a:buClr>
                        <a:buFont typeface="Wingdings 2" charset="2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4AA33"/>
                        </a:buClr>
                        <a:buFont typeface="Wingdings 2" charset="2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4AA33"/>
                        </a:buClr>
                        <a:buFont typeface="Wingdings 2" charset="2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4AA33"/>
                        </a:buClr>
                        <a:buFont typeface="Wingdings 2" charset="2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195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6CC"/>
                    </a:solidFill>
                  </a:tcPr>
                </a:tc>
              </a:tr>
              <a:tr h="371475">
                <a:tc>
                  <a:txBody>
                    <a:bodyPr/>
                    <a:lstStyle>
                      <a:lvl1pPr eaLnBrk="0" hangingPunct="0">
                        <a:spcBef>
                          <a:spcPts val="600"/>
                        </a:spcBef>
                        <a:buClr>
                          <a:schemeClr val="accent1"/>
                        </a:buClr>
                        <a:buSzPct val="80000"/>
                        <a:buFont typeface="Wingdings 2" charset="2"/>
                        <a:defRPr sz="28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ts val="550"/>
                        </a:spcBef>
                        <a:buClr>
                          <a:schemeClr val="accent1"/>
                        </a:buClr>
                        <a:buFont typeface="Verdana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 2" charset="2"/>
                        <a:defRPr sz="20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C32D2E"/>
                        </a:buClr>
                        <a:buFont typeface="Wingdings 2" charset="2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84AA33"/>
                        </a:buClr>
                        <a:buFont typeface="Wingdings 2" charset="2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4AA33"/>
                        </a:buClr>
                        <a:buFont typeface="Wingdings 2" charset="2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4AA33"/>
                        </a:buClr>
                        <a:buFont typeface="Wingdings 2" charset="2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4AA33"/>
                        </a:buClr>
                        <a:buFont typeface="Wingdings 2" charset="2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4AA33"/>
                        </a:buClr>
                        <a:buFont typeface="Wingdings 2" charset="2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Delay (gates)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3E7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ts val="600"/>
                        </a:spcBef>
                        <a:buClr>
                          <a:schemeClr val="accent1"/>
                        </a:buClr>
                        <a:buSzPct val="80000"/>
                        <a:buFont typeface="Wingdings 2" charset="2"/>
                        <a:defRPr sz="28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ts val="550"/>
                        </a:spcBef>
                        <a:buClr>
                          <a:schemeClr val="accent1"/>
                        </a:buClr>
                        <a:buFont typeface="Verdana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 2" charset="2"/>
                        <a:defRPr sz="20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C32D2E"/>
                        </a:buClr>
                        <a:buFont typeface="Wingdings 2" charset="2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84AA33"/>
                        </a:buClr>
                        <a:buFont typeface="Wingdings 2" charset="2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4AA33"/>
                        </a:buClr>
                        <a:buFont typeface="Wingdings 2" charset="2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4AA33"/>
                        </a:buClr>
                        <a:buFont typeface="Wingdings 2" charset="2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4AA33"/>
                        </a:buClr>
                        <a:buFont typeface="Wingdings 2" charset="2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4AA33"/>
                        </a:buClr>
                        <a:buFont typeface="Wingdings 2" charset="2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3E7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ts val="600"/>
                        </a:spcBef>
                        <a:buClr>
                          <a:schemeClr val="accent1"/>
                        </a:buClr>
                        <a:buSzPct val="80000"/>
                        <a:buFont typeface="Wingdings 2" charset="2"/>
                        <a:defRPr sz="28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ts val="550"/>
                        </a:spcBef>
                        <a:buClr>
                          <a:schemeClr val="accent1"/>
                        </a:buClr>
                        <a:buFont typeface="Verdana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 2" charset="2"/>
                        <a:defRPr sz="20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C32D2E"/>
                        </a:buClr>
                        <a:buFont typeface="Wingdings 2" charset="2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84AA33"/>
                        </a:buClr>
                        <a:buFont typeface="Wingdings 2" charset="2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4AA33"/>
                        </a:buClr>
                        <a:buFont typeface="Wingdings 2" charset="2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4AA33"/>
                        </a:buClr>
                        <a:buFont typeface="Wingdings 2" charset="2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4AA33"/>
                        </a:buClr>
                        <a:buFont typeface="Wingdings 2" charset="2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4AA33"/>
                        </a:buClr>
                        <a:buFont typeface="Wingdings 2" charset="2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3E7"/>
                    </a:solidFill>
                  </a:tcPr>
                </a:tc>
              </a:tr>
            </a:tbl>
          </a:graphicData>
        </a:graphic>
      </p:graphicFrame>
      <p:pic>
        <p:nvPicPr>
          <p:cNvPr id="10754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1600200"/>
            <a:ext cx="4724400" cy="292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7543800" y="1676400"/>
            <a:ext cx="2667000" cy="24384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1075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1" y="1727201"/>
            <a:ext cx="2486025" cy="2333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7544" name="TextBox 11"/>
          <p:cNvSpPr txBox="1">
            <a:spLocks noChangeArrowheads="1"/>
          </p:cNvSpPr>
          <p:nvPr/>
        </p:nvSpPr>
        <p:spPr bwMode="auto">
          <a:xfrm>
            <a:off x="2590801" y="6324601"/>
            <a:ext cx="68611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400">
                <a:latin typeface="Arial Narrow" charset="0"/>
              </a:rPr>
              <a:t>A. Satoh et. al., </a:t>
            </a:r>
            <a:r>
              <a:rPr lang="en-US" altLang="en-US" sz="1400" i="1">
                <a:latin typeface="Arial Narrow" charset="0"/>
              </a:rPr>
              <a:t>A compact Rijndael Hardware Architecture with S-box Optimization, </a:t>
            </a:r>
            <a:r>
              <a:rPr lang="en-US" altLang="en-US" sz="1400">
                <a:latin typeface="Arial Narrow" charset="0"/>
              </a:rPr>
              <a:t>ASIACRYPT 2001</a:t>
            </a:r>
          </a:p>
        </p:txBody>
      </p:sp>
    </p:spTree>
    <p:extLst>
      <p:ext uri="{BB962C8B-B14F-4D97-AF65-F5344CB8AC3E}">
        <p14:creationId xmlns:p14="http://schemas.microsoft.com/office/powerpoint/2010/main" val="813270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" y="157386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en-US" dirty="0" smtClean="0">
                <a:solidFill>
                  <a:schemeClr val="tx2"/>
                </a:solidFill>
              </a:rPr>
              <a:t>Merged S-boxes</a:t>
            </a:r>
            <a:endParaRPr lang="en-US" dirty="0">
              <a:solidFill>
                <a:schemeClr val="tx2"/>
              </a:solidFill>
            </a:endParaRPr>
          </a:p>
        </p:txBody>
      </p:sp>
      <p:cxnSp>
        <p:nvCxnSpPr>
          <p:cNvPr id="7" name="Straight Arrow Connector 6"/>
          <p:cNvCxnSpPr/>
          <p:nvPr/>
        </p:nvCxnSpPr>
        <p:spPr bwMode="auto">
          <a:xfrm>
            <a:off x="8519160" y="2717230"/>
            <a:ext cx="381000" cy="1587"/>
          </a:xfrm>
          <a:prstGeom prst="straightConnector1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 bwMode="auto">
          <a:xfrm>
            <a:off x="2727960" y="1347216"/>
            <a:ext cx="685800" cy="762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Map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4632960" y="2261616"/>
            <a:ext cx="1828800" cy="9144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Inverse in Composite Field</a:t>
            </a:r>
          </a:p>
          <a:p>
            <a:pPr algn="ctr">
              <a:defRPr/>
            </a:pP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eg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 In </a:t>
            </a: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GF((2</a:t>
            </a:r>
            <a:r>
              <a:rPr lang="en-US" b="1" baseline="30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4</a:t>
            </a: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)</a:t>
            </a:r>
            <a:r>
              <a:rPr lang="en-US" b="1" baseline="30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</a:t>
            </a: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)</a:t>
            </a:r>
            <a:endParaRPr lang="en-US" b="1" baseline="-25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6918960" y="1347216"/>
            <a:ext cx="685800" cy="9144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Reverse</a:t>
            </a:r>
          </a:p>
          <a:p>
            <a:pPr algn="ctr">
              <a:defRPr/>
            </a:pP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Map,</a:t>
            </a:r>
          </a:p>
          <a:p>
            <a:pPr algn="ctr">
              <a:defRPr/>
            </a:pP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Affine</a:t>
            </a:r>
          </a:p>
        </p:txBody>
      </p:sp>
      <p:sp>
        <p:nvSpPr>
          <p:cNvPr id="108551" name="TextBox 47"/>
          <p:cNvSpPr txBox="1">
            <a:spLocks noChangeArrowheads="1"/>
          </p:cNvSpPr>
          <p:nvPr/>
        </p:nvSpPr>
        <p:spPr bwMode="auto">
          <a:xfrm>
            <a:off x="1508760" y="2261617"/>
            <a:ext cx="86995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r" eaLnBrk="1" hangingPunct="1"/>
            <a:r>
              <a:rPr lang="en-US" altLang="en-US">
                <a:latin typeface="Calibri" charset="0"/>
              </a:rPr>
              <a:t>x</a:t>
            </a:r>
          </a:p>
          <a:p>
            <a:pPr algn="r" eaLnBrk="1" hangingPunct="1"/>
            <a:r>
              <a:rPr lang="en-US" altLang="en-US">
                <a:latin typeface="Calibri" charset="0"/>
              </a:rPr>
              <a:t>or </a:t>
            </a:r>
          </a:p>
          <a:p>
            <a:pPr algn="r" eaLnBrk="1" hangingPunct="1"/>
            <a:r>
              <a:rPr lang="en-US" altLang="en-US">
                <a:latin typeface="Calibri" charset="0"/>
              </a:rPr>
              <a:t>Sbox[x]</a:t>
            </a:r>
          </a:p>
        </p:txBody>
      </p:sp>
      <p:sp>
        <p:nvSpPr>
          <p:cNvPr id="108552" name="TextBox 48"/>
          <p:cNvSpPr txBox="1">
            <a:spLocks noChangeArrowheads="1"/>
          </p:cNvSpPr>
          <p:nvPr/>
        </p:nvSpPr>
        <p:spPr bwMode="auto">
          <a:xfrm>
            <a:off x="8900160" y="2414017"/>
            <a:ext cx="86995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>
                <a:latin typeface="Calibri" charset="0"/>
              </a:rPr>
              <a:t>Sbox[x]</a:t>
            </a:r>
          </a:p>
          <a:p>
            <a:pPr eaLnBrk="1" hangingPunct="1"/>
            <a:r>
              <a:rPr lang="en-US" altLang="en-US">
                <a:latin typeface="Calibri" charset="0"/>
              </a:rPr>
              <a:t>or x</a:t>
            </a:r>
          </a:p>
        </p:txBody>
      </p:sp>
      <p:sp>
        <p:nvSpPr>
          <p:cNvPr id="18" name="Trapezoid 17"/>
          <p:cNvSpPr/>
          <p:nvPr/>
        </p:nvSpPr>
        <p:spPr>
          <a:xfrm rot="5400000">
            <a:off x="7719060" y="2528316"/>
            <a:ext cx="1219200" cy="381000"/>
          </a:xfrm>
          <a:prstGeom prst="trapezoid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3" name="Rectangle 22"/>
          <p:cNvSpPr/>
          <p:nvPr/>
        </p:nvSpPr>
        <p:spPr bwMode="auto">
          <a:xfrm>
            <a:off x="2727960" y="3328416"/>
            <a:ext cx="685800" cy="762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Map,</a:t>
            </a:r>
          </a:p>
          <a:p>
            <a:pPr algn="ctr">
              <a:defRPr/>
            </a:pPr>
            <a:r>
              <a:rPr 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Revse</a:t>
            </a: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Affine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26" name="Elbow Connector 25"/>
          <p:cNvCxnSpPr>
            <a:stCxn id="9" idx="3"/>
            <a:endCxn id="10" idx="1"/>
          </p:cNvCxnSpPr>
          <p:nvPr/>
        </p:nvCxnSpPr>
        <p:spPr>
          <a:xfrm flipV="1">
            <a:off x="6461760" y="1804416"/>
            <a:ext cx="457200" cy="914400"/>
          </a:xfrm>
          <a:prstGeom prst="bentConnector3">
            <a:avLst>
              <a:gd name="adj1" fmla="val 50000"/>
            </a:avLst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 bwMode="auto">
          <a:xfrm>
            <a:off x="6918960" y="3176016"/>
            <a:ext cx="685800" cy="9144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Reverse</a:t>
            </a:r>
          </a:p>
          <a:p>
            <a:pPr algn="ctr">
              <a:defRPr/>
            </a:pP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Map</a:t>
            </a:r>
          </a:p>
        </p:txBody>
      </p:sp>
      <p:cxnSp>
        <p:nvCxnSpPr>
          <p:cNvPr id="29" name="Elbow Connector 28"/>
          <p:cNvCxnSpPr>
            <a:stCxn id="9" idx="3"/>
            <a:endCxn id="27" idx="1"/>
          </p:cNvCxnSpPr>
          <p:nvPr/>
        </p:nvCxnSpPr>
        <p:spPr>
          <a:xfrm>
            <a:off x="6461760" y="2718816"/>
            <a:ext cx="457200" cy="914400"/>
          </a:xfrm>
          <a:prstGeom prst="bentConnector3">
            <a:avLst>
              <a:gd name="adj1" fmla="val 50000"/>
            </a:avLst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rapezoid 34"/>
          <p:cNvSpPr/>
          <p:nvPr/>
        </p:nvSpPr>
        <p:spPr>
          <a:xfrm rot="5400000">
            <a:off x="3528060" y="2528316"/>
            <a:ext cx="1219200" cy="381000"/>
          </a:xfrm>
          <a:prstGeom prst="trapezoid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44" name="Straight Connector 43"/>
          <p:cNvCxnSpPr/>
          <p:nvPr/>
        </p:nvCxnSpPr>
        <p:spPr>
          <a:xfrm rot="10800000">
            <a:off x="3718560" y="2337816"/>
            <a:ext cx="228600" cy="1588"/>
          </a:xfrm>
          <a:prstGeom prst="line">
            <a:avLst/>
          </a:prstGeom>
          <a:ln w="19050"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rot="5400000" flipH="1" flipV="1">
            <a:off x="3413761" y="2033017"/>
            <a:ext cx="609600" cy="317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endCxn id="8" idx="3"/>
          </p:cNvCxnSpPr>
          <p:nvPr/>
        </p:nvCxnSpPr>
        <p:spPr>
          <a:xfrm rot="10800000">
            <a:off x="3413760" y="1728216"/>
            <a:ext cx="304800" cy="158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rot="10800000">
            <a:off x="3718560" y="3099816"/>
            <a:ext cx="228600" cy="1588"/>
          </a:xfrm>
          <a:prstGeom prst="line">
            <a:avLst/>
          </a:prstGeom>
          <a:ln w="19050"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rot="5400000" flipH="1" flipV="1">
            <a:off x="3413761" y="3403029"/>
            <a:ext cx="609600" cy="317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rot="10800000">
            <a:off x="3413760" y="3707830"/>
            <a:ext cx="304800" cy="158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Elbow Connector 52"/>
          <p:cNvCxnSpPr>
            <a:stCxn id="108551" idx="3"/>
            <a:endCxn id="8" idx="1"/>
          </p:cNvCxnSpPr>
          <p:nvPr/>
        </p:nvCxnSpPr>
        <p:spPr>
          <a:xfrm flipV="1">
            <a:off x="2378710" y="1728217"/>
            <a:ext cx="349250" cy="995363"/>
          </a:xfrm>
          <a:prstGeom prst="bentConnector3">
            <a:avLst>
              <a:gd name="adj1" fmla="val 50000"/>
            </a:avLst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Elbow Connector 54"/>
          <p:cNvCxnSpPr>
            <a:stCxn id="108551" idx="3"/>
            <a:endCxn id="23" idx="1"/>
          </p:cNvCxnSpPr>
          <p:nvPr/>
        </p:nvCxnSpPr>
        <p:spPr>
          <a:xfrm>
            <a:off x="2378710" y="2723580"/>
            <a:ext cx="349250" cy="985837"/>
          </a:xfrm>
          <a:prstGeom prst="bentConnector3">
            <a:avLst>
              <a:gd name="adj1" fmla="val 50000"/>
            </a:avLst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rot="10800000">
            <a:off x="7909560" y="2337816"/>
            <a:ext cx="228600" cy="1588"/>
          </a:xfrm>
          <a:prstGeom prst="line">
            <a:avLst/>
          </a:prstGeom>
          <a:ln w="19050"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rot="5400000" flipH="1" flipV="1">
            <a:off x="7641273" y="2071117"/>
            <a:ext cx="534988" cy="158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rot="10800000">
            <a:off x="7604760" y="1802830"/>
            <a:ext cx="304800" cy="158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 rot="10800000">
            <a:off x="7909560" y="3174430"/>
            <a:ext cx="228600" cy="1587"/>
          </a:xfrm>
          <a:prstGeom prst="line">
            <a:avLst/>
          </a:prstGeom>
          <a:ln w="19050"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 rot="5400000" flipH="1" flipV="1">
            <a:off x="7641274" y="3441130"/>
            <a:ext cx="534987" cy="158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 rot="10800000">
            <a:off x="7604760" y="3706241"/>
            <a:ext cx="304800" cy="158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>
            <a:endCxn id="35" idx="0"/>
          </p:cNvCxnSpPr>
          <p:nvPr/>
        </p:nvCxnSpPr>
        <p:spPr>
          <a:xfrm rot="10800000" flipV="1">
            <a:off x="4328160" y="2718816"/>
            <a:ext cx="304800" cy="0"/>
          </a:xfrm>
          <a:prstGeom prst="line">
            <a:avLst/>
          </a:prstGeom>
          <a:ln w="19050"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9" name="Table 6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5428371"/>
              </p:ext>
            </p:extLst>
          </p:nvPr>
        </p:nvGraphicFramePr>
        <p:xfrm>
          <a:off x="1013459" y="4200525"/>
          <a:ext cx="4800600" cy="1600200"/>
        </p:xfrm>
        <a:graphic>
          <a:graphicData uri="http://schemas.openxmlformats.org/drawingml/2006/table">
            <a:tbl>
              <a:tblPr/>
              <a:tblGrid>
                <a:gridCol w="1752600"/>
                <a:gridCol w="3048000"/>
              </a:tblGrid>
              <a:tr h="667886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34" charset="0"/>
                          <a:ea typeface="ＭＳ Ｐゴシック" charset="-128"/>
                        </a:rPr>
                        <a:t>Type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34" charset="0"/>
                          <a:ea typeface="ＭＳ Ｐゴシック" charset="-128"/>
                        </a:rPr>
                        <a:t>Total Gates in terms of NAND gates using std cell library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</a:tr>
              <a:tr h="46615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ＭＳ Ｐゴシック" charset="-128"/>
                        </a:rPr>
                        <a:t>Sbox</a:t>
                      </a: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ＭＳ Ｐゴシック" charset="-128"/>
                        </a:rPr>
                        <a:t> + </a:t>
                      </a:r>
                      <a:r>
                        <a:rPr kumimoji="0" lang="en-US" sz="1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ＭＳ Ｐゴシック" charset="-128"/>
                        </a:rPr>
                        <a:t>InvSbox</a:t>
                      </a: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ＭＳ Ｐゴシック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ＭＳ Ｐゴシック" charset="-128"/>
                        </a:rPr>
                        <a:t>362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</a:tr>
              <a:tr h="46615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ＭＳ Ｐゴシック" charset="-128"/>
                        </a:rPr>
                        <a:t>Merged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ＭＳ Ｐゴシック" charset="-128"/>
                        </a:rPr>
                        <a:t>234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</a:tr>
            </a:tbl>
          </a:graphicData>
        </a:graphic>
      </p:graphicFrame>
      <p:sp>
        <p:nvSpPr>
          <p:cNvPr id="108588" name="TextBox 6"/>
          <p:cNvSpPr txBox="1">
            <a:spLocks noChangeArrowheads="1"/>
          </p:cNvSpPr>
          <p:nvPr/>
        </p:nvSpPr>
        <p:spPr bwMode="auto">
          <a:xfrm>
            <a:off x="2514600" y="6324601"/>
            <a:ext cx="57912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400">
                <a:latin typeface="Arial Narrow" charset="0"/>
              </a:rPr>
              <a:t>#  D. Canright, </a:t>
            </a:r>
            <a:r>
              <a:rPr lang="en-US" altLang="en-US" sz="1400" i="1">
                <a:latin typeface="Arial Narrow" charset="0"/>
              </a:rPr>
              <a:t>A Very Compact S-box for AES, </a:t>
            </a:r>
            <a:r>
              <a:rPr lang="en-US" altLang="en-US" sz="1400">
                <a:latin typeface="Arial Narrow" charset="0"/>
              </a:rPr>
              <a:t>CHES-2005</a:t>
            </a:r>
          </a:p>
        </p:txBody>
      </p:sp>
    </p:spTree>
    <p:extLst>
      <p:ext uri="{BB962C8B-B14F-4D97-AF65-F5344CB8AC3E}">
        <p14:creationId xmlns:p14="http://schemas.microsoft.com/office/powerpoint/2010/main" val="2043498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8273" y="347252"/>
            <a:ext cx="10515600" cy="1325563"/>
          </a:xfrm>
        </p:spPr>
        <p:txBody>
          <a:bodyPr/>
          <a:lstStyle/>
          <a:p>
            <a:r>
              <a:rPr lang="en-US" smtClean="0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/>
                <a:cs typeface="ＭＳ Ｐゴシック"/>
              </a:rPr>
              <a:t>Different Schools of Designs</a:t>
            </a:r>
          </a:p>
        </p:txBody>
      </p:sp>
      <p:grpSp>
        <p:nvGrpSpPr>
          <p:cNvPr id="520194" name="Group 29"/>
          <p:cNvGrpSpPr>
            <a:grpSpLocks/>
          </p:cNvGrpSpPr>
          <p:nvPr/>
        </p:nvGrpSpPr>
        <p:grpSpPr bwMode="auto">
          <a:xfrm>
            <a:off x="2578608" y="1307592"/>
            <a:ext cx="5254180" cy="2608898"/>
            <a:chOff x="1748051" y="1219200"/>
            <a:chExt cx="5967199" cy="3538074"/>
          </a:xfrm>
        </p:grpSpPr>
        <p:pic>
          <p:nvPicPr>
            <p:cNvPr id="520196" name="Picture 3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748051" y="1219200"/>
              <a:ext cx="5967199" cy="35380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20197" name="TextBox 5"/>
            <p:cNvSpPr txBox="1">
              <a:spLocks noChangeArrowheads="1"/>
            </p:cNvSpPr>
            <p:nvPr/>
          </p:nvSpPr>
          <p:spPr bwMode="auto">
            <a:xfrm>
              <a:off x="3292768" y="3886200"/>
              <a:ext cx="559749" cy="307737"/>
            </a:xfrm>
            <a:prstGeom prst="rect">
              <a:avLst/>
            </a:prstGeom>
            <a:noFill/>
            <a:ln w="9525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400"/>
                <a:t>Alam</a:t>
              </a:r>
              <a:endParaRPr lang="en-US" sz="1200"/>
            </a:p>
          </p:txBody>
        </p:sp>
        <p:cxnSp>
          <p:nvCxnSpPr>
            <p:cNvPr id="10" name="Straight Arrow Connector 9"/>
            <p:cNvCxnSpPr>
              <a:stCxn id="520197" idx="3"/>
            </p:cNvCxnSpPr>
            <p:nvPr/>
          </p:nvCxnSpPr>
          <p:spPr>
            <a:xfrm flipV="1">
              <a:off x="3852517" y="3885850"/>
              <a:ext cx="202089" cy="15421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0199" name="TextBox 10"/>
            <p:cNvSpPr txBox="1">
              <a:spLocks noChangeArrowheads="1"/>
            </p:cNvSpPr>
            <p:nvPr/>
          </p:nvSpPr>
          <p:spPr bwMode="auto">
            <a:xfrm>
              <a:off x="4343400" y="2209800"/>
              <a:ext cx="1203363" cy="3077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400" dirty="0" err="1"/>
                <a:t>Verbauwhede</a:t>
              </a:r>
              <a:endParaRPr lang="en-US" sz="1400" dirty="0"/>
            </a:p>
          </p:txBody>
        </p:sp>
        <p:sp>
          <p:nvSpPr>
            <p:cNvPr id="520200" name="Rectangle 11"/>
            <p:cNvSpPr>
              <a:spLocks noChangeArrowheads="1"/>
            </p:cNvSpPr>
            <p:nvPr/>
          </p:nvSpPr>
          <p:spPr bwMode="auto">
            <a:xfrm>
              <a:off x="6248400" y="2895600"/>
              <a:ext cx="1186437" cy="3077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400"/>
                <a:t>Wolkerstorfer</a:t>
              </a:r>
              <a:endParaRPr lang="en-US" sz="1200"/>
            </a:p>
          </p:txBody>
        </p:sp>
        <p:sp>
          <p:nvSpPr>
            <p:cNvPr id="520201" name="TextBox 12"/>
            <p:cNvSpPr txBox="1">
              <a:spLocks noChangeArrowheads="1"/>
            </p:cNvSpPr>
            <p:nvPr/>
          </p:nvSpPr>
          <p:spPr bwMode="auto">
            <a:xfrm>
              <a:off x="3124200" y="3352800"/>
              <a:ext cx="675161" cy="307737"/>
            </a:xfrm>
            <a:prstGeom prst="rect">
              <a:avLst/>
            </a:prstGeom>
            <a:noFill/>
            <a:ln w="9525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400"/>
                <a:t>Hodjat</a:t>
              </a:r>
              <a:endParaRPr lang="en-US" sz="1200"/>
            </a:p>
          </p:txBody>
        </p:sp>
        <p:sp>
          <p:nvSpPr>
            <p:cNvPr id="520202" name="TextBox 13"/>
            <p:cNvSpPr txBox="1">
              <a:spLocks noChangeArrowheads="1"/>
            </p:cNvSpPr>
            <p:nvPr/>
          </p:nvSpPr>
          <p:spPr bwMode="auto">
            <a:xfrm>
              <a:off x="5334000" y="3962400"/>
              <a:ext cx="599823" cy="307737"/>
            </a:xfrm>
            <a:prstGeom prst="rect">
              <a:avLst/>
            </a:prstGeom>
            <a:noFill/>
            <a:ln w="9525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400"/>
                <a:t>Satoh</a:t>
              </a:r>
              <a:endParaRPr lang="en-US" sz="1200"/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 flipV="1">
              <a:off x="3733942" y="3352520"/>
              <a:ext cx="168269" cy="15396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 rot="10800000" flipV="1">
              <a:off x="3810139" y="2438240"/>
              <a:ext cx="761973" cy="38095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/>
            <p:nvPr/>
          </p:nvCxnSpPr>
          <p:spPr>
            <a:xfrm rot="10800000" flipV="1">
              <a:off x="5943663" y="3123950"/>
              <a:ext cx="609578" cy="30476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 rot="10800000">
              <a:off x="5029296" y="3885850"/>
              <a:ext cx="380986" cy="15396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Rectangle 28"/>
          <p:cNvSpPr/>
          <p:nvPr/>
        </p:nvSpPr>
        <p:spPr>
          <a:xfrm>
            <a:off x="653060" y="3998523"/>
            <a:ext cx="8153400" cy="2032000"/>
          </a:xfrm>
          <a:prstGeom prst="rect">
            <a:avLst/>
          </a:prstGeom>
        </p:spPr>
        <p:txBody>
          <a:bodyPr>
            <a:spAutoFit/>
          </a:bodyPr>
          <a:lstStyle/>
          <a:p>
            <a:pPr marL="177800" indent="-177800">
              <a:buFont typeface="Arial" pitchFamily="34" charset="0"/>
              <a:buChar char="•"/>
              <a:defRPr/>
            </a:pPr>
            <a:r>
              <a:rPr lang="en-US" sz="1400" dirty="0" err="1">
                <a:latin typeface="Arial Narrow" pitchFamily="34" charset="0"/>
                <a:ea typeface="ＭＳ Ｐゴシック" charset="-128"/>
              </a:rPr>
              <a:t>J.Wolkerstorfer</a:t>
            </a:r>
            <a:r>
              <a:rPr lang="en-US" sz="1400" dirty="0">
                <a:latin typeface="Arial Narrow" pitchFamily="34" charset="0"/>
                <a:ea typeface="ＭＳ Ｐゴシック" charset="-128"/>
              </a:rPr>
              <a:t>, </a:t>
            </a:r>
            <a:r>
              <a:rPr lang="en-US" sz="1400" dirty="0" err="1">
                <a:latin typeface="Arial Narrow" pitchFamily="34" charset="0"/>
                <a:ea typeface="ＭＳ Ｐゴシック" charset="-128"/>
              </a:rPr>
              <a:t>E.Oswald</a:t>
            </a:r>
            <a:r>
              <a:rPr lang="en-US" sz="1400" dirty="0">
                <a:latin typeface="Arial Narrow" pitchFamily="34" charset="0"/>
                <a:ea typeface="ＭＳ Ｐゴシック" charset="-128"/>
              </a:rPr>
              <a:t> and M. </a:t>
            </a:r>
            <a:r>
              <a:rPr lang="en-US" sz="1400" dirty="0" err="1">
                <a:latin typeface="Arial Narrow" pitchFamily="34" charset="0"/>
                <a:ea typeface="ＭＳ Ｐゴシック" charset="-128"/>
              </a:rPr>
              <a:t>Lamberger</a:t>
            </a:r>
            <a:r>
              <a:rPr lang="en-US" sz="1400" dirty="0">
                <a:latin typeface="Arial Narrow" pitchFamily="34" charset="0"/>
                <a:ea typeface="ＭＳ Ｐゴシック" charset="-128"/>
              </a:rPr>
              <a:t>: </a:t>
            </a:r>
            <a:r>
              <a:rPr lang="en-US" sz="1400" i="1" dirty="0">
                <a:latin typeface="Arial Narrow" pitchFamily="34" charset="0"/>
                <a:ea typeface="ＭＳ Ｐゴシック" charset="-128"/>
              </a:rPr>
              <a:t>An ASIC Implementation of the AES S-boxes: in Proc. RSA Conference   (CT-RSA) </a:t>
            </a:r>
            <a:r>
              <a:rPr lang="en-US" sz="1400" dirty="0">
                <a:latin typeface="Arial Narrow" pitchFamily="34" charset="0"/>
                <a:ea typeface="ＭＳ Ｐゴシック" charset="-128"/>
              </a:rPr>
              <a:t>2002, LNCS Vol. 2271, pp.67-78, San Jose, CA, Feb. 2002.</a:t>
            </a:r>
          </a:p>
          <a:p>
            <a:pPr marL="228600" indent="-228600">
              <a:buFont typeface="Arial" pitchFamily="34" charset="0"/>
              <a:buChar char="•"/>
              <a:defRPr/>
            </a:pPr>
            <a:r>
              <a:rPr lang="en-US" sz="1400" dirty="0">
                <a:latin typeface="Arial Narrow" pitchFamily="34" charset="0"/>
                <a:ea typeface="ＭＳ Ｐゴシック" charset="-128"/>
              </a:rPr>
              <a:t>M. </a:t>
            </a:r>
            <a:r>
              <a:rPr lang="en-US" sz="1400" dirty="0" err="1">
                <a:latin typeface="Arial Narrow" pitchFamily="34" charset="0"/>
                <a:ea typeface="ＭＳ Ｐゴシック" charset="-128"/>
              </a:rPr>
              <a:t>Alam</a:t>
            </a:r>
            <a:r>
              <a:rPr lang="en-US" sz="1400" dirty="0">
                <a:latin typeface="Arial Narrow" pitchFamily="34" charset="0"/>
                <a:ea typeface="ＭＳ Ｐゴシック" charset="-128"/>
              </a:rPr>
              <a:t> et. al., </a:t>
            </a:r>
            <a:r>
              <a:rPr lang="en-US" sz="1400" i="1" dirty="0">
                <a:latin typeface="Arial Narrow" pitchFamily="34" charset="0"/>
                <a:ea typeface="ＭＳ Ｐゴシック" charset="-128"/>
              </a:rPr>
              <a:t>An Area Optimized Reconfigurable </a:t>
            </a:r>
            <a:r>
              <a:rPr lang="en-US" sz="1400" i="1" dirty="0" err="1">
                <a:latin typeface="Arial Narrow" pitchFamily="34" charset="0"/>
                <a:ea typeface="ＭＳ Ｐゴシック" charset="-128"/>
              </a:rPr>
              <a:t>Encryptor</a:t>
            </a:r>
            <a:r>
              <a:rPr lang="en-US" sz="1400" i="1" dirty="0">
                <a:latin typeface="Arial Narrow" pitchFamily="34" charset="0"/>
                <a:ea typeface="ＭＳ Ｐゴシック" charset="-128"/>
              </a:rPr>
              <a:t> for AES-</a:t>
            </a:r>
            <a:r>
              <a:rPr lang="en-US" sz="1400" i="1" dirty="0" err="1">
                <a:latin typeface="Arial Narrow" pitchFamily="34" charset="0"/>
                <a:ea typeface="ＭＳ Ｐゴシック" charset="-128"/>
              </a:rPr>
              <a:t>Rijndael</a:t>
            </a:r>
            <a:r>
              <a:rPr lang="en-US" sz="1400" dirty="0">
                <a:latin typeface="Arial Narrow" pitchFamily="34" charset="0"/>
                <a:ea typeface="ＭＳ Ｐゴシック" charset="-128"/>
              </a:rPr>
              <a:t>, DATE 2007</a:t>
            </a:r>
          </a:p>
          <a:p>
            <a:pPr marL="228600" indent="-228600">
              <a:buFont typeface="Arial" pitchFamily="34" charset="0"/>
              <a:buChar char="•"/>
              <a:defRPr/>
            </a:pPr>
            <a:r>
              <a:rPr lang="en-US" sz="1400" dirty="0">
                <a:latin typeface="Arial Narrow" pitchFamily="34" charset="0"/>
                <a:ea typeface="ＭＳ Ｐゴシック" charset="-128"/>
              </a:rPr>
              <a:t>A. Satoh et. al., </a:t>
            </a:r>
            <a:r>
              <a:rPr lang="en-US" sz="1400" i="1" dirty="0">
                <a:latin typeface="Arial Narrow" pitchFamily="34" charset="0"/>
                <a:ea typeface="ＭＳ Ｐゴシック" charset="-128"/>
              </a:rPr>
              <a:t>A compact </a:t>
            </a:r>
            <a:r>
              <a:rPr lang="en-US" sz="1400" i="1" dirty="0" err="1">
                <a:latin typeface="Arial Narrow" pitchFamily="34" charset="0"/>
                <a:ea typeface="ＭＳ Ｐゴシック" charset="-128"/>
              </a:rPr>
              <a:t>Rijndael</a:t>
            </a:r>
            <a:r>
              <a:rPr lang="en-US" sz="1400" i="1" dirty="0">
                <a:latin typeface="Arial Narrow" pitchFamily="34" charset="0"/>
                <a:ea typeface="ＭＳ Ｐゴシック" charset="-128"/>
              </a:rPr>
              <a:t> Hardware Architecture with S-box Optimization, </a:t>
            </a:r>
            <a:r>
              <a:rPr lang="en-US" sz="1400" dirty="0">
                <a:latin typeface="Arial Narrow" pitchFamily="34" charset="0"/>
                <a:ea typeface="ＭＳ Ｐゴシック" charset="-128"/>
              </a:rPr>
              <a:t>ASIACRYPT 2001</a:t>
            </a:r>
          </a:p>
          <a:p>
            <a:pPr marL="228600" indent="-228600">
              <a:buFont typeface="Arial" pitchFamily="34" charset="0"/>
              <a:buChar char="•"/>
              <a:defRPr/>
            </a:pPr>
            <a:r>
              <a:rPr lang="en-US" sz="1400" dirty="0">
                <a:latin typeface="Arial Narrow" pitchFamily="34" charset="0"/>
                <a:ea typeface="ＭＳ Ｐゴシック" charset="-128"/>
              </a:rPr>
              <a:t>I. </a:t>
            </a:r>
            <a:r>
              <a:rPr lang="en-US" sz="1400" dirty="0" err="1">
                <a:latin typeface="Arial Narrow" pitchFamily="34" charset="0"/>
                <a:ea typeface="ＭＳ Ｐゴシック" charset="-128"/>
              </a:rPr>
              <a:t>Verbauwhede</a:t>
            </a:r>
            <a:r>
              <a:rPr lang="en-US" sz="1400" dirty="0">
                <a:latin typeface="Arial Narrow" pitchFamily="34" charset="0"/>
                <a:ea typeface="ＭＳ Ｐゴシック" charset="-128"/>
              </a:rPr>
              <a:t>, P. </a:t>
            </a:r>
            <a:r>
              <a:rPr lang="en-US" sz="1400" dirty="0" err="1">
                <a:latin typeface="Arial Narrow" pitchFamily="34" charset="0"/>
                <a:ea typeface="ＭＳ Ｐゴシック" charset="-128"/>
              </a:rPr>
              <a:t>Schaumont</a:t>
            </a:r>
            <a:r>
              <a:rPr lang="en-US" sz="1400" dirty="0">
                <a:latin typeface="Arial Narrow" pitchFamily="34" charset="0"/>
                <a:ea typeface="ＭＳ Ｐゴシック" charset="-128"/>
              </a:rPr>
              <a:t>, H. </a:t>
            </a:r>
            <a:r>
              <a:rPr lang="en-US" sz="1400" dirty="0" err="1">
                <a:latin typeface="Arial Narrow" pitchFamily="34" charset="0"/>
                <a:ea typeface="ＭＳ Ｐゴシック" charset="-128"/>
              </a:rPr>
              <a:t>Kuo</a:t>
            </a:r>
            <a:r>
              <a:rPr lang="en-US" sz="1400" i="1" dirty="0">
                <a:latin typeface="Arial Narrow" pitchFamily="34" charset="0"/>
                <a:ea typeface="ＭＳ Ｐゴシック" charset="-128"/>
              </a:rPr>
              <a:t>Design and Performance Testing of a 2.29-GB/s </a:t>
            </a:r>
            <a:r>
              <a:rPr lang="en-US" sz="1400" i="1" dirty="0" err="1">
                <a:latin typeface="Arial Narrow" pitchFamily="34" charset="0"/>
                <a:ea typeface="ＭＳ Ｐゴシック" charset="-128"/>
              </a:rPr>
              <a:t>Rijndael</a:t>
            </a:r>
            <a:r>
              <a:rPr lang="en-US" sz="1400" i="1" dirty="0">
                <a:latin typeface="Arial Narrow" pitchFamily="34" charset="0"/>
                <a:ea typeface="ＭＳ Ｐゴシック" charset="-128"/>
              </a:rPr>
              <a:t> Processor, </a:t>
            </a:r>
            <a:r>
              <a:rPr lang="en-US" sz="1400" dirty="0">
                <a:latin typeface="Arial Narrow" pitchFamily="34" charset="0"/>
                <a:ea typeface="ＭＳ Ｐゴシック" charset="-128"/>
              </a:rPr>
              <a:t>IEEE Journal of Solid State Circuit, 2003.</a:t>
            </a:r>
          </a:p>
          <a:p>
            <a:pPr marL="228600" indent="-228600">
              <a:buFont typeface="Arial" pitchFamily="34" charset="0"/>
              <a:buChar char="•"/>
              <a:defRPr/>
            </a:pPr>
            <a:r>
              <a:rPr lang="en-US" sz="1400" dirty="0">
                <a:latin typeface="Arial Narrow" pitchFamily="34" charset="0"/>
                <a:ea typeface="ＭＳ Ｐゴシック" charset="-128"/>
              </a:rPr>
              <a:t>A . </a:t>
            </a:r>
            <a:r>
              <a:rPr lang="en-US" sz="1400" dirty="0" err="1">
                <a:latin typeface="Arial Narrow" pitchFamily="34" charset="0"/>
                <a:ea typeface="ＭＳ Ｐゴシック" charset="-128"/>
              </a:rPr>
              <a:t>Hodjat</a:t>
            </a:r>
            <a:r>
              <a:rPr lang="en-US" sz="1400" dirty="0">
                <a:latin typeface="Arial Narrow" pitchFamily="34" charset="0"/>
                <a:ea typeface="ＭＳ Ｐゴシック" charset="-128"/>
              </a:rPr>
              <a:t> et. al. </a:t>
            </a:r>
            <a:r>
              <a:rPr lang="en-US" sz="1400" i="1" dirty="0">
                <a:latin typeface="Arial Narrow" pitchFamily="34" charset="0"/>
                <a:ea typeface="ＭＳ Ｐゴシック" charset="-128"/>
              </a:rPr>
              <a:t>Area Throughput Tradeoffs for Fully Pipelined 30 to 70 </a:t>
            </a:r>
            <a:r>
              <a:rPr lang="en-US" sz="1400" i="1" dirty="0" err="1">
                <a:latin typeface="Arial Narrow" pitchFamily="34" charset="0"/>
                <a:ea typeface="ＭＳ Ｐゴシック" charset="-128"/>
              </a:rPr>
              <a:t>Gbits</a:t>
            </a:r>
            <a:r>
              <a:rPr lang="en-US" sz="1400" i="1" dirty="0">
                <a:latin typeface="Arial Narrow" pitchFamily="34" charset="0"/>
                <a:ea typeface="ＭＳ Ｐゴシック" charset="-128"/>
              </a:rPr>
              <a:t>/s AES Processors,  </a:t>
            </a:r>
            <a:r>
              <a:rPr lang="en-US" sz="1400" dirty="0">
                <a:latin typeface="Arial Narrow" pitchFamily="34" charset="0"/>
                <a:ea typeface="ＭＳ Ｐゴシック" charset="-128"/>
              </a:rPr>
              <a:t>IEEE Trans on </a:t>
            </a:r>
            <a:r>
              <a:rPr lang="nl-NL" sz="1400" dirty="0">
                <a:latin typeface="Arial Narrow" pitchFamily="34" charset="0"/>
                <a:ea typeface="ＭＳ Ｐゴシック" charset="-128"/>
              </a:rPr>
              <a:t>Computers 2006</a:t>
            </a:r>
            <a:endParaRPr lang="en-US" sz="1400" dirty="0">
              <a:latin typeface="Arial Narrow" pitchFamily="34" charset="0"/>
              <a:ea typeface="ＭＳ Ｐゴシック" charset="-128"/>
            </a:endParaRPr>
          </a:p>
          <a:p>
            <a:pPr>
              <a:defRPr/>
            </a:pPr>
            <a:endParaRPr lang="en-US" sz="1400" dirty="0">
              <a:latin typeface="Arial Narrow" pitchFamily="34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77091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6720" y="265176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State of the Art </a:t>
            </a:r>
            <a:endParaRPr lang="en-US" dirty="0"/>
          </a:p>
        </p:txBody>
      </p:sp>
      <p:sp>
        <p:nvSpPr>
          <p:cNvPr id="521218" name="Content Placeholder 2"/>
          <p:cNvSpPr>
            <a:spLocks noGrp="1"/>
          </p:cNvSpPr>
          <p:nvPr>
            <p:ph idx="1"/>
          </p:nvPr>
        </p:nvSpPr>
        <p:spPr>
          <a:xfrm>
            <a:off x="594360" y="1590739"/>
            <a:ext cx="10515600" cy="4351338"/>
          </a:xfrm>
        </p:spPr>
        <p:txBody>
          <a:bodyPr/>
          <a:lstStyle/>
          <a:p>
            <a:r>
              <a:rPr lang="en-US" dirty="0" smtClean="0">
                <a:ea typeface="ＭＳ Ｐゴシック"/>
                <a:cs typeface="ＭＳ Ｐゴシック"/>
              </a:rPr>
              <a:t>Intel has introduced dedicated hardware for AES on its microprocessors</a:t>
            </a:r>
          </a:p>
          <a:p>
            <a:r>
              <a:rPr lang="en-US" dirty="0" smtClean="0">
                <a:ea typeface="ＭＳ Ｐゴシック"/>
                <a:cs typeface="ＭＳ Ｐゴシック"/>
              </a:rPr>
              <a:t>These are accessed by dedicated AES instructions</a:t>
            </a:r>
          </a:p>
          <a:p>
            <a:r>
              <a:rPr lang="en-US" dirty="0" smtClean="0">
                <a:ea typeface="ＭＳ Ｐゴシック"/>
                <a:cs typeface="ＭＳ Ｐゴシック"/>
              </a:rPr>
              <a:t>The AES design consists of:</a:t>
            </a:r>
          </a:p>
          <a:p>
            <a:pPr lvl="1"/>
            <a:r>
              <a:rPr lang="en-US" dirty="0" smtClean="0">
                <a:ea typeface="ＭＳ Ｐゴシック"/>
              </a:rPr>
              <a:t>Standard techniques used such as composite fields, single map – reverse map, etc.</a:t>
            </a:r>
          </a:p>
          <a:p>
            <a:pPr lvl="1"/>
            <a:r>
              <a:rPr lang="en-US" dirty="0" smtClean="0">
                <a:ea typeface="ＭＳ Ｐゴシック"/>
              </a:rPr>
              <a:t>Speed of 53Gbps obtained by fully custom design flow on 45nm technology.</a:t>
            </a:r>
          </a:p>
        </p:txBody>
      </p:sp>
      <p:sp>
        <p:nvSpPr>
          <p:cNvPr id="521219" name="TextBox 3"/>
          <p:cNvSpPr txBox="1">
            <a:spLocks noChangeArrowheads="1"/>
          </p:cNvSpPr>
          <p:nvPr/>
        </p:nvSpPr>
        <p:spPr bwMode="auto">
          <a:xfrm>
            <a:off x="594360" y="5066158"/>
            <a:ext cx="791210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 dirty="0">
                <a:latin typeface="Arial Narrow" pitchFamily="34" charset="0"/>
              </a:rPr>
              <a:t>S. Mathew, </a:t>
            </a:r>
            <a:r>
              <a:rPr lang="en-US" sz="1400" i="1" dirty="0">
                <a:latin typeface="Arial Narrow" pitchFamily="34" charset="0"/>
              </a:rPr>
              <a:t>53Gbps Native GF(2</a:t>
            </a:r>
            <a:r>
              <a:rPr lang="en-US" sz="1400" i="1" baseline="30000" dirty="0">
                <a:latin typeface="Arial Narrow" pitchFamily="34" charset="0"/>
              </a:rPr>
              <a:t>4</a:t>
            </a:r>
            <a:r>
              <a:rPr lang="en-US" sz="1400" i="1" dirty="0">
                <a:latin typeface="Arial Narrow" pitchFamily="34" charset="0"/>
              </a:rPr>
              <a:t>)</a:t>
            </a:r>
            <a:r>
              <a:rPr lang="en-US" sz="1400" i="1" baseline="30000" dirty="0">
                <a:latin typeface="Arial Narrow" pitchFamily="34" charset="0"/>
              </a:rPr>
              <a:t>2</a:t>
            </a:r>
            <a:r>
              <a:rPr lang="en-US" sz="1400" i="1" dirty="0">
                <a:latin typeface="Arial Narrow" pitchFamily="34" charset="0"/>
              </a:rPr>
              <a:t> Composite Field AES-Encrypt/Decrypt Accelerator for Content Protection in 45nm </a:t>
            </a:r>
          </a:p>
          <a:p>
            <a:r>
              <a:rPr lang="en-US" sz="1400" i="1" dirty="0">
                <a:latin typeface="Arial Narrow" pitchFamily="34" charset="0"/>
              </a:rPr>
              <a:t>High Performance </a:t>
            </a:r>
            <a:r>
              <a:rPr lang="en-US" sz="1400" i="1" dirty="0" err="1">
                <a:latin typeface="Arial Narrow" pitchFamily="34" charset="0"/>
              </a:rPr>
              <a:t>Microprocessors,</a:t>
            </a:r>
            <a:r>
              <a:rPr lang="en-US" sz="1400" dirty="0" err="1">
                <a:latin typeface="Arial Narrow" pitchFamily="34" charset="0"/>
              </a:rPr>
              <a:t>VTS</a:t>
            </a:r>
            <a:r>
              <a:rPr lang="en-US" sz="1400" dirty="0">
                <a:latin typeface="Arial Narrow" pitchFamily="34" charset="0"/>
              </a:rPr>
              <a:t> 2010</a:t>
            </a:r>
          </a:p>
        </p:txBody>
      </p:sp>
    </p:spTree>
    <p:extLst>
      <p:ext uri="{BB962C8B-B14F-4D97-AF65-F5344CB8AC3E}">
        <p14:creationId xmlns:p14="http://schemas.microsoft.com/office/powerpoint/2010/main" val="1746049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Intel’s AES Hardware</a:t>
            </a:r>
            <a:endParaRPr lang="en-US" dirty="0"/>
          </a:p>
        </p:txBody>
      </p:sp>
      <p:pic>
        <p:nvPicPr>
          <p:cNvPr id="522243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615184" y="1289494"/>
            <a:ext cx="2259014" cy="38407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22244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117592" y="1289494"/>
            <a:ext cx="2209800" cy="2541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22245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635240" y="1272096"/>
            <a:ext cx="2133600" cy="2513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22246" name="TextBox 6"/>
          <p:cNvSpPr txBox="1">
            <a:spLocks noChangeArrowheads="1"/>
          </p:cNvSpPr>
          <p:nvPr/>
        </p:nvSpPr>
        <p:spPr bwMode="auto">
          <a:xfrm>
            <a:off x="393192" y="5210238"/>
            <a:ext cx="791210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 dirty="0">
                <a:latin typeface="Arial Narrow" pitchFamily="34" charset="0"/>
              </a:rPr>
              <a:t>S. Mathew, </a:t>
            </a:r>
            <a:r>
              <a:rPr lang="en-US" sz="1400" i="1" dirty="0">
                <a:latin typeface="Arial Narrow" pitchFamily="34" charset="0"/>
              </a:rPr>
              <a:t>53Gbps Native GF(2</a:t>
            </a:r>
            <a:r>
              <a:rPr lang="en-US" sz="1400" i="1" baseline="30000" dirty="0">
                <a:latin typeface="Arial Narrow" pitchFamily="34" charset="0"/>
              </a:rPr>
              <a:t>4)2</a:t>
            </a:r>
            <a:r>
              <a:rPr lang="en-US" sz="1400" i="1" dirty="0">
                <a:latin typeface="Arial Narrow" pitchFamily="34" charset="0"/>
              </a:rPr>
              <a:t> Composite Field AES-Encrypt/Decrypt Accelerator for Content Protection in 45nm </a:t>
            </a:r>
          </a:p>
          <a:p>
            <a:r>
              <a:rPr lang="en-US" sz="1400" i="1" dirty="0">
                <a:latin typeface="Arial Narrow" pitchFamily="34" charset="0"/>
              </a:rPr>
              <a:t>High Performance </a:t>
            </a:r>
            <a:r>
              <a:rPr lang="en-US" sz="1400" i="1" dirty="0" err="1">
                <a:latin typeface="Arial Narrow" pitchFamily="34" charset="0"/>
              </a:rPr>
              <a:t>Microprocessors,</a:t>
            </a:r>
            <a:r>
              <a:rPr lang="en-US" sz="1400" dirty="0" err="1">
                <a:latin typeface="Arial Narrow" pitchFamily="34" charset="0"/>
              </a:rPr>
              <a:t>VTS</a:t>
            </a:r>
            <a:r>
              <a:rPr lang="en-US" sz="1400" dirty="0">
                <a:latin typeface="Arial Narrow" pitchFamily="34" charset="0"/>
              </a:rPr>
              <a:t> 2010</a:t>
            </a:r>
          </a:p>
        </p:txBody>
      </p:sp>
    </p:spTree>
    <p:extLst>
      <p:ext uri="{BB962C8B-B14F-4D97-AF65-F5344CB8AC3E}">
        <p14:creationId xmlns:p14="http://schemas.microsoft.com/office/powerpoint/2010/main" val="487036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21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291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38912" y="421023"/>
            <a:ext cx="10579608" cy="6863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b="1" dirty="0" smtClean="0">
                <a:solidFill>
                  <a:srgbClr val="C00000"/>
                </a:solidFill>
              </a:rPr>
              <a:t>Conclusion</a:t>
            </a:r>
            <a:r>
              <a:rPr lang="en-US" b="1" dirty="0" smtClean="0"/>
              <a:t>:</a:t>
            </a:r>
          </a:p>
          <a:p>
            <a:pPr>
              <a:lnSpc>
                <a:spcPct val="200000"/>
              </a:lnSpc>
            </a:pPr>
            <a:r>
              <a:rPr lang="en-US" b="1" dirty="0" smtClean="0"/>
              <a:t>Design of AES</a:t>
            </a:r>
          </a:p>
          <a:p>
            <a:pPr>
              <a:lnSpc>
                <a:spcPct val="200000"/>
              </a:lnSpc>
            </a:pPr>
            <a:r>
              <a:rPr lang="en-US" b="1" dirty="0" smtClean="0"/>
              <a:t>Design of Sub-block of AES:</a:t>
            </a:r>
          </a:p>
          <a:p>
            <a:pPr>
              <a:lnSpc>
                <a:spcPct val="200000"/>
              </a:lnSpc>
            </a:pPr>
            <a:r>
              <a:rPr lang="en-US" b="1" dirty="0"/>
              <a:t> </a:t>
            </a:r>
            <a:r>
              <a:rPr lang="en-US" b="1" dirty="0" smtClean="0"/>
              <a:t>         Mix Columns</a:t>
            </a:r>
          </a:p>
          <a:p>
            <a:pPr>
              <a:lnSpc>
                <a:spcPct val="200000"/>
              </a:lnSpc>
            </a:pPr>
            <a:r>
              <a:rPr lang="en-US" b="1" dirty="0"/>
              <a:t> </a:t>
            </a:r>
            <a:r>
              <a:rPr lang="en-US" b="1" dirty="0" smtClean="0"/>
              <a:t>          S-Box</a:t>
            </a:r>
          </a:p>
          <a:p>
            <a:pPr>
              <a:lnSpc>
                <a:spcPct val="200000"/>
              </a:lnSpc>
            </a:pPr>
            <a:r>
              <a:rPr lang="en-US" b="1" dirty="0" smtClean="0"/>
              <a:t>Design of S-Box is challenging</a:t>
            </a:r>
          </a:p>
          <a:p>
            <a:pPr>
              <a:lnSpc>
                <a:spcPct val="200000"/>
              </a:lnSpc>
            </a:pPr>
            <a:r>
              <a:rPr lang="en-US" b="1" dirty="0" smtClean="0"/>
              <a:t>Techniques using Isomorphism seem promising to realize compact S-Boxes.</a:t>
            </a:r>
          </a:p>
          <a:p>
            <a:pPr>
              <a:lnSpc>
                <a:spcPct val="200000"/>
              </a:lnSpc>
            </a:pPr>
            <a:r>
              <a:rPr lang="en-US" b="1" dirty="0" smtClean="0"/>
              <a:t> </a:t>
            </a:r>
          </a:p>
          <a:p>
            <a:pPr>
              <a:lnSpc>
                <a:spcPct val="200000"/>
              </a:lnSpc>
            </a:pPr>
            <a:endParaRPr lang="en-US" b="1" dirty="0" smtClean="0"/>
          </a:p>
          <a:p>
            <a:pPr>
              <a:lnSpc>
                <a:spcPct val="200000"/>
              </a:lnSpc>
            </a:pPr>
            <a:endParaRPr lang="en-US" b="1" dirty="0" smtClean="0"/>
          </a:p>
          <a:p>
            <a:pPr>
              <a:lnSpc>
                <a:spcPct val="200000"/>
              </a:lnSpc>
            </a:pPr>
            <a:r>
              <a:rPr lang="en-US" b="1" dirty="0" smtClean="0"/>
              <a:t> </a:t>
            </a:r>
          </a:p>
          <a:p>
            <a:pPr>
              <a:lnSpc>
                <a:spcPct val="200000"/>
              </a:lnSpc>
            </a:pPr>
            <a:endParaRPr lang="en-US" sz="20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4419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75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799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/>
          </p:cNvSpPr>
          <p:nvPr>
            <p:ph type="title"/>
          </p:nvPr>
        </p:nvSpPr>
        <p:spPr bwMode="auto"/>
        <p:txBody>
          <a:bodyPr>
            <a:normAutofit/>
          </a:bodyPr>
          <a:lstStyle/>
          <a:p>
            <a:pPr>
              <a:defRPr/>
            </a:pPr>
            <a:r>
              <a:rPr lang="en-US" dirty="0" smtClean="0">
                <a:ea typeface="ＭＳ Ｐゴシック" pitchFamily="34" charset="-128"/>
              </a:rPr>
              <a:t>Cryptography Implementations</a:t>
            </a:r>
          </a:p>
        </p:txBody>
      </p:sp>
      <p:sp>
        <p:nvSpPr>
          <p:cNvPr id="54275" name="Rectangle 3"/>
          <p:cNvSpPr>
            <a:spLocks noGrp="1"/>
          </p:cNvSpPr>
          <p:nvPr>
            <p:ph type="body" sz="half" idx="1"/>
          </p:nvPr>
        </p:nvSpPr>
        <p:spPr>
          <a:xfrm>
            <a:off x="2895601" y="1600200"/>
            <a:ext cx="3679825" cy="4800600"/>
          </a:xfrm>
        </p:spPr>
        <p:txBody>
          <a:bodyPr/>
          <a:lstStyle/>
          <a:p>
            <a:pPr>
              <a:buFont typeface="Wingdings 2" pitchFamily="18" charset="2"/>
              <a:buNone/>
              <a:defRPr/>
            </a:pPr>
            <a:r>
              <a:rPr lang="en-US" sz="2400" b="1" dirty="0">
                <a:solidFill>
                  <a:schemeClr val="accent3">
                    <a:lumMod val="50000"/>
                  </a:schemeClr>
                </a:solidFill>
              </a:rPr>
              <a:t>Important Paradigms</a:t>
            </a:r>
          </a:p>
          <a:p>
            <a:pPr>
              <a:defRPr/>
            </a:pPr>
            <a:r>
              <a:rPr lang="en-US" sz="2200" b="1" dirty="0"/>
              <a:t>Faster</a:t>
            </a:r>
          </a:p>
          <a:p>
            <a:pPr lvl="1">
              <a:defRPr/>
            </a:pPr>
            <a:r>
              <a:rPr lang="en-US" sz="2200" dirty="0"/>
              <a:t>Higher Clocks</a:t>
            </a:r>
          </a:p>
          <a:p>
            <a:pPr lvl="1">
              <a:defRPr/>
            </a:pPr>
            <a:r>
              <a:rPr lang="en-US" sz="2200" dirty="0"/>
              <a:t>Parallelism</a:t>
            </a:r>
          </a:p>
          <a:p>
            <a:pPr lvl="1">
              <a:defRPr/>
            </a:pPr>
            <a:r>
              <a:rPr lang="en-US" sz="2200" dirty="0"/>
              <a:t>Large Bandwidth</a:t>
            </a:r>
          </a:p>
          <a:p>
            <a:pPr>
              <a:defRPr/>
            </a:pPr>
            <a:r>
              <a:rPr lang="en-US" sz="2200" b="1" dirty="0"/>
              <a:t>Smaller</a:t>
            </a:r>
          </a:p>
          <a:p>
            <a:pPr lvl="1">
              <a:defRPr/>
            </a:pPr>
            <a:r>
              <a:rPr lang="en-US" sz="2200" dirty="0"/>
              <a:t>Low Power</a:t>
            </a:r>
          </a:p>
          <a:p>
            <a:pPr lvl="1">
              <a:defRPr/>
            </a:pPr>
            <a:r>
              <a:rPr lang="en-US" sz="2200" dirty="0"/>
              <a:t>Smaller Area</a:t>
            </a:r>
          </a:p>
        </p:txBody>
      </p:sp>
      <p:sp>
        <p:nvSpPr>
          <p:cNvPr id="158724" name="Text Box 4"/>
          <p:cNvSpPr txBox="1">
            <a:spLocks noChangeArrowheads="1"/>
          </p:cNvSpPr>
          <p:nvPr/>
        </p:nvSpPr>
        <p:spPr bwMode="auto">
          <a:xfrm>
            <a:off x="3429000" y="5257800"/>
            <a:ext cx="5181600" cy="4572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9525">
            <a:solidFill>
              <a:schemeClr val="accent3">
                <a:lumMod val="50000"/>
              </a:schemeClr>
            </a:solidFill>
            <a:miter lim="800000"/>
            <a:headEnd/>
            <a:tailEnd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2400" b="1" i="1" dirty="0">
                <a:solidFill>
                  <a:schemeClr val="accent3">
                    <a:lumMod val="50000"/>
                  </a:schemeClr>
                </a:solidFill>
                <a:latin typeface="Calibri" pitchFamily="34" charset="0"/>
                <a:ea typeface="ＭＳ Ｐゴシック" charset="-128"/>
              </a:rPr>
              <a:t>Both Applications require security</a:t>
            </a:r>
          </a:p>
        </p:txBody>
      </p:sp>
      <p:pic>
        <p:nvPicPr>
          <p:cNvPr id="479238" name="Picture 5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/>
          <a:srcRect/>
          <a:stretch>
            <a:fillRect/>
          </a:stretch>
        </p:blipFill>
        <p:spPr>
          <a:xfrm>
            <a:off x="7750176" y="1970088"/>
            <a:ext cx="1998663" cy="2906712"/>
          </a:xfrm>
        </p:spPr>
      </p:pic>
    </p:spTree>
    <p:extLst>
      <p:ext uri="{BB962C8B-B14F-4D97-AF65-F5344CB8AC3E}">
        <p14:creationId xmlns:p14="http://schemas.microsoft.com/office/powerpoint/2010/main" val="1461344454"/>
      </p:ext>
    </p:extLst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587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Title 1"/>
          <p:cNvSpPr>
            <a:spLocks noGrp="1"/>
          </p:cNvSpPr>
          <p:nvPr>
            <p:ph type="title" idx="4294967295"/>
          </p:nvPr>
        </p:nvSpPr>
        <p:spPr bwMode="auto"/>
        <p:txBody>
          <a:bodyPr/>
          <a:lstStyle/>
          <a:p>
            <a:pPr>
              <a:defRPr/>
            </a:pPr>
            <a:r>
              <a:rPr lang="en-US" smtClean="0">
                <a:ea typeface="ＭＳ Ｐゴシック" pitchFamily="34" charset="-128"/>
              </a:rPr>
              <a:t>Design Strategies</a:t>
            </a:r>
          </a:p>
        </p:txBody>
      </p:sp>
      <p:sp>
        <p:nvSpPr>
          <p:cNvPr id="155651" name="Content Placeholder 2"/>
          <p:cNvSpPr>
            <a:spLocks noGrp="1"/>
          </p:cNvSpPr>
          <p:nvPr>
            <p:ph idx="4294967295"/>
          </p:nvPr>
        </p:nvSpPr>
        <p:spPr>
          <a:xfrm>
            <a:off x="2667000" y="1600200"/>
            <a:ext cx="7499350" cy="48006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2 Strategies to develop efficient hardware</a:t>
            </a:r>
          </a:p>
          <a:p>
            <a:pPr lvl="1">
              <a:defRPr/>
            </a:pPr>
            <a:r>
              <a:rPr lang="en-US" i="1" dirty="0">
                <a:solidFill>
                  <a:schemeClr val="accent3">
                    <a:lumMod val="50000"/>
                  </a:schemeClr>
                </a:solidFill>
              </a:rPr>
              <a:t>Algorithmic optimizations:</a:t>
            </a:r>
            <a:r>
              <a:rPr lang="en-US" dirty="0"/>
              <a:t>Based on mathematical formulations that take advantage of the hardware platform.</a:t>
            </a:r>
          </a:p>
          <a:p>
            <a:pPr lvl="1">
              <a:defRPr/>
            </a:pPr>
            <a:r>
              <a:rPr lang="en-US" i="1" dirty="0">
                <a:solidFill>
                  <a:schemeClr val="accent3">
                    <a:lumMod val="50000"/>
                  </a:schemeClr>
                </a:solidFill>
              </a:rPr>
              <a:t>Architectural optimizations:</a:t>
            </a:r>
            <a:r>
              <a:rPr lang="en-US" dirty="0"/>
              <a:t> Exploit architectural techniques such as pipelining, parallelism, </a:t>
            </a:r>
          </a:p>
          <a:p>
            <a:pPr lvl="1">
              <a:defRPr/>
            </a:pPr>
            <a:endParaRPr lang="en-US" dirty="0" smtClean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767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68" name="Picture 4" descr="fig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9464" y="646113"/>
            <a:ext cx="6441186" cy="50443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563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/>
          <p:cNvSpPr>
            <a:spLocks noGrp="1"/>
          </p:cNvSpPr>
          <p:nvPr>
            <p:ph type="title" idx="4294967295"/>
          </p:nvPr>
        </p:nvSpPr>
        <p:spPr bwMode="auto">
          <a:xfrm>
            <a:off x="1715516" y="685800"/>
            <a:ext cx="7499350" cy="1143000"/>
          </a:xfrm>
        </p:spPr>
        <p:txBody>
          <a:bodyPr/>
          <a:lstStyle/>
          <a:p>
            <a:pPr>
              <a:defRPr/>
            </a:pPr>
            <a:r>
              <a:rPr lang="en-US" sz="3400" dirty="0">
                <a:solidFill>
                  <a:schemeClr val="tx2"/>
                </a:solidFill>
                <a:ea typeface="ＭＳ Ｐゴシック" pitchFamily="34" charset="-128"/>
              </a:rPr>
              <a:t>AES Challenges for the Hardware Designer</a:t>
            </a:r>
          </a:p>
        </p:txBody>
      </p:sp>
      <p:sp>
        <p:nvSpPr>
          <p:cNvPr id="481282" name="Content Placeholder 2"/>
          <p:cNvSpPr>
            <a:spLocks noGrp="1"/>
          </p:cNvSpPr>
          <p:nvPr>
            <p:ph idx="4294967295"/>
          </p:nvPr>
        </p:nvSpPr>
        <p:spPr>
          <a:xfrm>
            <a:off x="1715516" y="2057400"/>
            <a:ext cx="7499350" cy="4800600"/>
          </a:xfrm>
        </p:spPr>
        <p:txBody>
          <a:bodyPr/>
          <a:lstStyle/>
          <a:p>
            <a:r>
              <a:rPr lang="en-US" dirty="0" smtClean="0">
                <a:ea typeface="ＭＳ Ｐゴシック"/>
                <a:cs typeface="ＭＳ Ｐゴシック"/>
              </a:rPr>
              <a:t>Reduce area required </a:t>
            </a:r>
          </a:p>
          <a:p>
            <a:r>
              <a:rPr lang="en-US" dirty="0" smtClean="0">
                <a:ea typeface="ＭＳ Ｐゴシック"/>
                <a:cs typeface="ＭＳ Ｐゴシック"/>
              </a:rPr>
              <a:t>Increase throughput </a:t>
            </a:r>
          </a:p>
          <a:p>
            <a:r>
              <a:rPr lang="en-US" dirty="0" smtClean="0">
                <a:ea typeface="ＭＳ Ｐゴシック"/>
                <a:cs typeface="ＭＳ Ｐゴシック"/>
              </a:rPr>
              <a:t>A unified AES engine for both encryption and decryption</a:t>
            </a:r>
          </a:p>
          <a:p>
            <a:r>
              <a:rPr lang="en-US" dirty="0" smtClean="0">
                <a:ea typeface="ＭＳ Ｐゴシック"/>
                <a:cs typeface="ＭＳ Ｐゴシック"/>
              </a:rPr>
              <a:t>Able to handle different key sizes</a:t>
            </a:r>
          </a:p>
          <a:p>
            <a:endParaRPr lang="en-US" dirty="0" smtClean="0">
              <a:ea typeface="ＭＳ Ｐゴシック"/>
              <a:cs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5572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Title 1"/>
          <p:cNvSpPr>
            <a:spLocks noGrp="1"/>
          </p:cNvSpPr>
          <p:nvPr>
            <p:ph type="title" idx="4294967295"/>
          </p:nvPr>
        </p:nvSpPr>
        <p:spPr bwMode="auto"/>
        <p:txBody>
          <a:bodyPr>
            <a:normAutofit/>
          </a:bodyPr>
          <a:lstStyle/>
          <a:p>
            <a:pPr>
              <a:defRPr/>
            </a:pPr>
            <a:r>
              <a:rPr lang="en-US" dirty="0" smtClean="0">
                <a:solidFill>
                  <a:schemeClr val="tx2"/>
                </a:solidFill>
                <a:ea typeface="ＭＳ Ｐゴシック" pitchFamily="34" charset="-128"/>
              </a:rPr>
              <a:t>Mix Column Implementation</a:t>
            </a:r>
          </a:p>
        </p:txBody>
      </p:sp>
      <p:graphicFrame>
        <p:nvGraphicFramePr>
          <p:cNvPr id="4138" name="Object 4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70850302"/>
              </p:ext>
            </p:extLst>
          </p:nvPr>
        </p:nvGraphicFramePr>
        <p:xfrm>
          <a:off x="198660" y="1475381"/>
          <a:ext cx="3821112" cy="1296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95" name="Equation" r:id="rId4" imgW="2616200" imgH="889000" progId="Equation.3">
                  <p:embed/>
                </p:oleObj>
              </mc:Choice>
              <mc:Fallback>
                <p:oleObj name="Equation" r:id="rId4" imgW="2616200" imgH="889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8660" y="1475381"/>
                        <a:ext cx="3821112" cy="12969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80" name="Group 10"/>
          <p:cNvGrpSpPr>
            <a:grpSpLocks/>
          </p:cNvGrpSpPr>
          <p:nvPr/>
        </p:nvGrpSpPr>
        <p:grpSpPr bwMode="auto">
          <a:xfrm>
            <a:off x="195372" y="3212542"/>
            <a:ext cx="3962400" cy="1066800"/>
            <a:chOff x="1219200" y="2971800"/>
            <a:chExt cx="4267200" cy="1066800"/>
          </a:xfrm>
          <a:solidFill>
            <a:schemeClr val="accent2">
              <a:lumMod val="40000"/>
              <a:lumOff val="60000"/>
            </a:schemeClr>
          </a:solidFill>
          <a:effectLst>
            <a:glow rad="63500">
              <a:schemeClr val="accent5">
                <a:satMod val="175000"/>
                <a:alpha val="40000"/>
              </a:schemeClr>
            </a:glow>
          </a:effectLst>
        </p:grpSpPr>
        <p:sp>
          <p:nvSpPr>
            <p:cNvPr id="9" name="Rectangle 8"/>
            <p:cNvSpPr/>
            <p:nvPr/>
          </p:nvSpPr>
          <p:spPr>
            <a:xfrm>
              <a:off x="1219200" y="2971800"/>
              <a:ext cx="4267200" cy="1066800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algn="ctr">
                <a:defRPr/>
              </a:pPr>
              <a:r>
                <a:rPr lang="en-US" b="1" dirty="0">
                  <a:solidFill>
                    <a:schemeClr val="tx1"/>
                  </a:solidFill>
                </a:rPr>
                <a:t>Multiplying by 2</a:t>
              </a:r>
            </a:p>
          </p:txBody>
        </p:sp>
        <p:graphicFrame>
          <p:nvGraphicFramePr>
            <p:cNvPr id="4139" name="Object 43"/>
            <p:cNvGraphicFramePr>
              <a:graphicFrameLocks noChangeAspect="1"/>
            </p:cNvGraphicFramePr>
            <p:nvPr/>
          </p:nvGraphicFramePr>
          <p:xfrm>
            <a:off x="1398588" y="3352800"/>
            <a:ext cx="3933825" cy="6858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9996" name="Equation" r:id="rId6" imgW="2768600" imgH="482600" progId="Equation.3">
                    <p:embed/>
                  </p:oleObj>
                </mc:Choice>
                <mc:Fallback>
                  <p:oleObj name="Equation" r:id="rId6" imgW="2768600" imgH="4826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98588" y="3352800"/>
                          <a:ext cx="3933825" cy="6858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78" name="Rectangle 77"/>
          <p:cNvSpPr/>
          <p:nvPr/>
        </p:nvSpPr>
        <p:spPr>
          <a:xfrm>
            <a:off x="74835" y="1440380"/>
            <a:ext cx="3962400" cy="304800"/>
          </a:xfrm>
          <a:prstGeom prst="rect">
            <a:avLst/>
          </a:prstGeom>
          <a:solidFill>
            <a:schemeClr val="accent2">
              <a:lumMod val="60000"/>
              <a:lumOff val="40000"/>
              <a:alpha val="31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147" name="TextBox 79"/>
          <p:cNvSpPr txBox="1">
            <a:spLocks noChangeArrowheads="1"/>
          </p:cNvSpPr>
          <p:nvPr/>
        </p:nvSpPr>
        <p:spPr bwMode="auto">
          <a:xfrm>
            <a:off x="100121" y="4728620"/>
            <a:ext cx="9447213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400" dirty="0" err="1">
                <a:latin typeface="Arial Narrow" pitchFamily="34" charset="0"/>
              </a:rPr>
              <a:t>F.R.Henríquez</a:t>
            </a:r>
            <a:r>
              <a:rPr lang="en-US" sz="1400" dirty="0">
                <a:latin typeface="Arial Narrow" pitchFamily="34" charset="0"/>
              </a:rPr>
              <a:t> et. l., </a:t>
            </a:r>
            <a:r>
              <a:rPr lang="en-US" sz="1400" i="1" dirty="0">
                <a:latin typeface="Arial Narrow" pitchFamily="34" charset="0"/>
              </a:rPr>
              <a:t>Cryptographic Algorithms on Reconfigurable Hardware, </a:t>
            </a:r>
            <a:r>
              <a:rPr lang="en-US" sz="1400" dirty="0">
                <a:latin typeface="Arial Narrow" pitchFamily="34" charset="0"/>
              </a:rPr>
              <a:t>Springer series on Signals and Communication Technology, </a:t>
            </a:r>
            <a:r>
              <a:rPr lang="en-US" sz="1100" dirty="0">
                <a:latin typeface="Arial Narrow" pitchFamily="34" charset="0"/>
              </a:rPr>
              <a:t>ISBN 0-387-33883-7 </a:t>
            </a:r>
            <a:endParaRPr lang="en-US" sz="2800" dirty="0">
              <a:latin typeface="Arial Narrow" pitchFamily="34" charset="0"/>
            </a:endParaRPr>
          </a:p>
        </p:txBody>
      </p:sp>
      <p:grpSp>
        <p:nvGrpSpPr>
          <p:cNvPr id="79" name="Group 78"/>
          <p:cNvGrpSpPr/>
          <p:nvPr/>
        </p:nvGrpSpPr>
        <p:grpSpPr>
          <a:xfrm>
            <a:off x="4186347" y="1440380"/>
            <a:ext cx="7205662" cy="2743200"/>
            <a:chOff x="871538" y="3429000"/>
            <a:chExt cx="7205662" cy="2743200"/>
          </a:xfrm>
        </p:grpSpPr>
        <p:grpSp>
          <p:nvGrpSpPr>
            <p:cNvPr id="81" name="Group 145"/>
            <p:cNvGrpSpPr>
              <a:grpSpLocks/>
            </p:cNvGrpSpPr>
            <p:nvPr/>
          </p:nvGrpSpPr>
          <p:grpSpPr bwMode="auto">
            <a:xfrm>
              <a:off x="1981200" y="3429000"/>
              <a:ext cx="1828800" cy="2743200"/>
              <a:chOff x="1295400" y="3124200"/>
              <a:chExt cx="1828800" cy="2743200"/>
            </a:xfrm>
          </p:grpSpPr>
          <p:sp>
            <p:nvSpPr>
              <p:cNvPr id="155" name="TextBox 43"/>
              <p:cNvSpPr txBox="1">
                <a:spLocks noChangeArrowheads="1"/>
              </p:cNvSpPr>
              <p:nvPr/>
            </p:nvSpPr>
            <p:spPr bwMode="auto">
              <a:xfrm>
                <a:off x="1295400" y="3135868"/>
                <a:ext cx="295274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>
                    <a:latin typeface="Calibri" pitchFamily="34" charset="0"/>
                  </a:rPr>
                  <a:t>a</a:t>
                </a:r>
              </a:p>
            </p:txBody>
          </p:sp>
          <p:sp>
            <p:nvSpPr>
              <p:cNvPr id="156" name="TextBox 44"/>
              <p:cNvSpPr txBox="1">
                <a:spLocks noChangeArrowheads="1"/>
              </p:cNvSpPr>
              <p:nvPr/>
            </p:nvSpPr>
            <p:spPr bwMode="auto">
              <a:xfrm>
                <a:off x="1752600" y="3135868"/>
                <a:ext cx="306495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>
                    <a:latin typeface="Calibri" pitchFamily="34" charset="0"/>
                  </a:rPr>
                  <a:t>b</a:t>
                </a:r>
              </a:p>
            </p:txBody>
          </p:sp>
          <p:sp>
            <p:nvSpPr>
              <p:cNvPr id="157" name="TextBox 45"/>
              <p:cNvSpPr txBox="1">
                <a:spLocks noChangeArrowheads="1"/>
              </p:cNvSpPr>
              <p:nvPr/>
            </p:nvSpPr>
            <p:spPr bwMode="auto">
              <a:xfrm>
                <a:off x="2055705" y="3124200"/>
                <a:ext cx="282450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>
                    <a:latin typeface="Calibri" pitchFamily="34" charset="0"/>
                  </a:rPr>
                  <a:t>c</a:t>
                </a:r>
              </a:p>
            </p:txBody>
          </p:sp>
          <p:sp>
            <p:nvSpPr>
              <p:cNvPr id="158" name="TextBox 46"/>
              <p:cNvSpPr txBox="1">
                <a:spLocks noChangeArrowheads="1"/>
              </p:cNvSpPr>
              <p:nvPr/>
            </p:nvSpPr>
            <p:spPr bwMode="auto">
              <a:xfrm>
                <a:off x="2384550" y="3124200"/>
                <a:ext cx="306495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>
                    <a:latin typeface="Calibri" pitchFamily="34" charset="0"/>
                  </a:rPr>
                  <a:t>d</a:t>
                </a:r>
              </a:p>
            </p:txBody>
          </p:sp>
          <p:sp>
            <p:nvSpPr>
              <p:cNvPr id="159" name="Rectangle 158"/>
              <p:cNvSpPr/>
              <p:nvPr/>
            </p:nvSpPr>
            <p:spPr>
              <a:xfrm>
                <a:off x="1295400" y="3733800"/>
                <a:ext cx="304800" cy="3048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" rIns="9144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dirty="0">
                    <a:solidFill>
                      <a:schemeClr val="tx1"/>
                    </a:solidFill>
                  </a:rPr>
                  <a:t>2x</a:t>
                </a:r>
              </a:p>
            </p:txBody>
          </p:sp>
          <p:sp>
            <p:nvSpPr>
              <p:cNvPr id="160" name="Rectangle 159"/>
              <p:cNvSpPr/>
              <p:nvPr/>
            </p:nvSpPr>
            <p:spPr>
              <a:xfrm>
                <a:off x="1752600" y="3733800"/>
                <a:ext cx="914400" cy="3048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dirty="0">
                    <a:solidFill>
                      <a:schemeClr val="tx1"/>
                    </a:solidFill>
                  </a:rPr>
                  <a:t>XOR</a:t>
                </a:r>
              </a:p>
            </p:txBody>
          </p:sp>
          <p:cxnSp>
            <p:nvCxnSpPr>
              <p:cNvPr id="161" name="Straight Connector 160"/>
              <p:cNvCxnSpPr>
                <a:endCxn id="107" idx="0"/>
              </p:cNvCxnSpPr>
              <p:nvPr/>
            </p:nvCxnSpPr>
            <p:spPr>
              <a:xfrm rot="5400000">
                <a:off x="1295401" y="3581400"/>
                <a:ext cx="304800" cy="3175"/>
              </a:xfrm>
              <a:prstGeom prst="line">
                <a:avLst/>
              </a:prstGeom>
              <a:ln w="19050">
                <a:headEnd type="none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/>
              <p:cNvCxnSpPr/>
              <p:nvPr/>
            </p:nvCxnSpPr>
            <p:spPr>
              <a:xfrm rot="5400000">
                <a:off x="1753394" y="3580606"/>
                <a:ext cx="304800" cy="1588"/>
              </a:xfrm>
              <a:prstGeom prst="line">
                <a:avLst/>
              </a:prstGeom>
              <a:ln w="19050">
                <a:headEnd type="none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/>
              <p:cNvCxnSpPr/>
              <p:nvPr/>
            </p:nvCxnSpPr>
            <p:spPr>
              <a:xfrm rot="5400000">
                <a:off x="2058194" y="3580606"/>
                <a:ext cx="304800" cy="1588"/>
              </a:xfrm>
              <a:prstGeom prst="line">
                <a:avLst/>
              </a:prstGeom>
              <a:ln w="19050">
                <a:headEnd type="none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Connector 163"/>
              <p:cNvCxnSpPr/>
              <p:nvPr/>
            </p:nvCxnSpPr>
            <p:spPr>
              <a:xfrm rot="5400000">
                <a:off x="2362994" y="3580606"/>
                <a:ext cx="304800" cy="1588"/>
              </a:xfrm>
              <a:prstGeom prst="line">
                <a:avLst/>
              </a:prstGeom>
              <a:ln w="19050">
                <a:headEnd type="none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Straight Connector 164"/>
              <p:cNvCxnSpPr/>
              <p:nvPr/>
            </p:nvCxnSpPr>
            <p:spPr>
              <a:xfrm rot="5400000">
                <a:off x="2817019" y="3582194"/>
                <a:ext cx="304800" cy="1588"/>
              </a:xfrm>
              <a:prstGeom prst="line">
                <a:avLst/>
              </a:prstGeom>
              <a:ln w="19050">
                <a:headEnd type="none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6" name="Rectangle 165"/>
              <p:cNvSpPr/>
              <p:nvPr/>
            </p:nvSpPr>
            <p:spPr>
              <a:xfrm>
                <a:off x="2819400" y="3733800"/>
                <a:ext cx="304800" cy="3048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" rIns="9144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dirty="0">
                    <a:solidFill>
                      <a:schemeClr val="tx1"/>
                    </a:solidFill>
                  </a:rPr>
                  <a:t>2x</a:t>
                </a:r>
              </a:p>
            </p:txBody>
          </p:sp>
          <p:sp>
            <p:nvSpPr>
              <p:cNvPr id="167" name="Rectangle 166"/>
              <p:cNvSpPr/>
              <p:nvPr/>
            </p:nvSpPr>
            <p:spPr>
              <a:xfrm>
                <a:off x="1628775" y="4876800"/>
                <a:ext cx="1143000" cy="3048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dirty="0">
                    <a:solidFill>
                      <a:schemeClr val="tx1"/>
                    </a:solidFill>
                  </a:rPr>
                  <a:t>XOR</a:t>
                </a:r>
              </a:p>
            </p:txBody>
          </p:sp>
          <p:cxnSp>
            <p:nvCxnSpPr>
              <p:cNvPr id="168" name="Elbow Connector 167"/>
              <p:cNvCxnSpPr>
                <a:stCxn id="107" idx="2"/>
              </p:cNvCxnSpPr>
              <p:nvPr/>
            </p:nvCxnSpPr>
            <p:spPr>
              <a:xfrm rot="16200000" flipH="1">
                <a:off x="1219200" y="4267200"/>
                <a:ext cx="838200" cy="381000"/>
              </a:xfrm>
              <a:prstGeom prst="bentConnector3">
                <a:avLst>
                  <a:gd name="adj1" fmla="val 50000"/>
                </a:avLst>
              </a:prstGeom>
              <a:ln w="1905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Elbow Connector 168"/>
              <p:cNvCxnSpPr>
                <a:stCxn id="148" idx="2"/>
              </p:cNvCxnSpPr>
              <p:nvPr/>
            </p:nvCxnSpPr>
            <p:spPr>
              <a:xfrm rot="5400000">
                <a:off x="2362200" y="4267200"/>
                <a:ext cx="838200" cy="381000"/>
              </a:xfrm>
              <a:prstGeom prst="bentConnector3">
                <a:avLst>
                  <a:gd name="adj1" fmla="val 50000"/>
                </a:avLst>
              </a:prstGeom>
              <a:ln w="1905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Arrow Connector 169"/>
              <p:cNvCxnSpPr>
                <a:stCxn id="109" idx="2"/>
                <a:endCxn id="151" idx="0"/>
              </p:cNvCxnSpPr>
              <p:nvPr/>
            </p:nvCxnSpPr>
            <p:spPr>
              <a:xfrm rot="5400000">
                <a:off x="1785938" y="4452937"/>
                <a:ext cx="838200" cy="9525"/>
              </a:xfrm>
              <a:prstGeom prst="straightConnector1">
                <a:avLst/>
              </a:prstGeom>
              <a:ln w="1905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Arrow Connector 170"/>
              <p:cNvCxnSpPr>
                <a:stCxn id="151" idx="2"/>
              </p:cNvCxnSpPr>
              <p:nvPr/>
            </p:nvCxnSpPr>
            <p:spPr>
              <a:xfrm rot="16200000" flipH="1">
                <a:off x="1862138" y="5519737"/>
                <a:ext cx="685800" cy="9525"/>
              </a:xfrm>
              <a:prstGeom prst="straightConnector1">
                <a:avLst/>
              </a:prstGeom>
              <a:ln w="1905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2" name="TextBox 69"/>
              <p:cNvSpPr txBox="1">
                <a:spLocks noChangeArrowheads="1"/>
              </p:cNvSpPr>
              <p:nvPr/>
            </p:nvSpPr>
            <p:spPr bwMode="auto">
              <a:xfrm>
                <a:off x="2817705" y="3124200"/>
                <a:ext cx="306495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>
                    <a:latin typeface="Calibri" pitchFamily="34" charset="0"/>
                  </a:rPr>
                  <a:t>b</a:t>
                </a:r>
              </a:p>
            </p:txBody>
          </p:sp>
        </p:grpSp>
        <p:grpSp>
          <p:nvGrpSpPr>
            <p:cNvPr id="82" name="Group 146"/>
            <p:cNvGrpSpPr>
              <a:grpSpLocks/>
            </p:cNvGrpSpPr>
            <p:nvPr/>
          </p:nvGrpSpPr>
          <p:grpSpPr bwMode="auto">
            <a:xfrm>
              <a:off x="2133600" y="3429000"/>
              <a:ext cx="5943600" cy="2743200"/>
              <a:chOff x="1447800" y="3124200"/>
              <a:chExt cx="5943600" cy="2743201"/>
            </a:xfrm>
          </p:grpSpPr>
          <p:sp>
            <p:nvSpPr>
              <p:cNvPr id="97" name="Rectangle 96"/>
              <p:cNvSpPr/>
              <p:nvPr/>
            </p:nvSpPr>
            <p:spPr>
              <a:xfrm>
                <a:off x="6477000" y="3733800"/>
                <a:ext cx="914400" cy="3048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dirty="0">
                    <a:solidFill>
                      <a:schemeClr val="tx1"/>
                    </a:solidFill>
                  </a:rPr>
                  <a:t>XOR</a:t>
                </a:r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3276600" y="3733800"/>
                <a:ext cx="914400" cy="3048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dirty="0">
                    <a:solidFill>
                      <a:schemeClr val="tx1"/>
                    </a:solidFill>
                  </a:rPr>
                  <a:t>XOR</a:t>
                </a:r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4876800" y="3733800"/>
                <a:ext cx="914400" cy="3048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dirty="0">
                    <a:solidFill>
                      <a:schemeClr val="tx1"/>
                    </a:solidFill>
                  </a:rPr>
                  <a:t>XOR</a:t>
                </a:r>
              </a:p>
            </p:txBody>
          </p:sp>
          <p:cxnSp>
            <p:nvCxnSpPr>
              <p:cNvPr id="100" name="Straight Connector 99"/>
              <p:cNvCxnSpPr/>
              <p:nvPr/>
            </p:nvCxnSpPr>
            <p:spPr>
              <a:xfrm rot="5400000">
                <a:off x="3275807" y="3580606"/>
                <a:ext cx="304800" cy="1587"/>
              </a:xfrm>
              <a:prstGeom prst="line">
                <a:avLst/>
              </a:prstGeom>
              <a:ln w="19050">
                <a:headEnd type="none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/>
              <p:cNvCxnSpPr/>
              <p:nvPr/>
            </p:nvCxnSpPr>
            <p:spPr>
              <a:xfrm rot="5400000">
                <a:off x="3580607" y="3580606"/>
                <a:ext cx="304800" cy="1587"/>
              </a:xfrm>
              <a:prstGeom prst="line">
                <a:avLst/>
              </a:prstGeom>
              <a:ln w="19050">
                <a:headEnd type="none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/>
              <p:cNvCxnSpPr/>
              <p:nvPr/>
            </p:nvCxnSpPr>
            <p:spPr>
              <a:xfrm rot="5400000">
                <a:off x="3885407" y="3580606"/>
                <a:ext cx="304800" cy="1587"/>
              </a:xfrm>
              <a:prstGeom prst="line">
                <a:avLst/>
              </a:prstGeom>
              <a:ln w="19050">
                <a:headEnd type="none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/>
              <p:nvPr/>
            </p:nvCxnSpPr>
            <p:spPr>
              <a:xfrm rot="5400000">
                <a:off x="4341019" y="3582194"/>
                <a:ext cx="304800" cy="1588"/>
              </a:xfrm>
              <a:prstGeom prst="line">
                <a:avLst/>
              </a:prstGeom>
              <a:ln w="19050">
                <a:headEnd type="none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/>
              <p:cNvCxnSpPr/>
              <p:nvPr/>
            </p:nvCxnSpPr>
            <p:spPr>
              <a:xfrm rot="5400000">
                <a:off x="4876007" y="3580606"/>
                <a:ext cx="304800" cy="1587"/>
              </a:xfrm>
              <a:prstGeom prst="line">
                <a:avLst/>
              </a:prstGeom>
              <a:ln w="19050">
                <a:headEnd type="none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/>
              <p:cNvCxnSpPr/>
              <p:nvPr/>
            </p:nvCxnSpPr>
            <p:spPr>
              <a:xfrm rot="5400000">
                <a:off x="5180807" y="3580606"/>
                <a:ext cx="304800" cy="1587"/>
              </a:xfrm>
              <a:prstGeom prst="line">
                <a:avLst/>
              </a:prstGeom>
              <a:ln w="19050">
                <a:headEnd type="none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/>
              <p:cNvCxnSpPr/>
              <p:nvPr/>
            </p:nvCxnSpPr>
            <p:spPr>
              <a:xfrm rot="5400000">
                <a:off x="5485607" y="3580606"/>
                <a:ext cx="304800" cy="1587"/>
              </a:xfrm>
              <a:prstGeom prst="line">
                <a:avLst/>
              </a:prstGeom>
              <a:ln w="19050">
                <a:headEnd type="none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/>
              <p:cNvCxnSpPr/>
              <p:nvPr/>
            </p:nvCxnSpPr>
            <p:spPr>
              <a:xfrm rot="5400000">
                <a:off x="5941219" y="3582194"/>
                <a:ext cx="304800" cy="1588"/>
              </a:xfrm>
              <a:prstGeom prst="line">
                <a:avLst/>
              </a:prstGeom>
              <a:ln w="19050">
                <a:headEnd type="none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/>
              <p:cNvCxnSpPr/>
              <p:nvPr/>
            </p:nvCxnSpPr>
            <p:spPr>
              <a:xfrm rot="5400000">
                <a:off x="6476207" y="3580606"/>
                <a:ext cx="304800" cy="1587"/>
              </a:xfrm>
              <a:prstGeom prst="line">
                <a:avLst/>
              </a:prstGeom>
              <a:ln w="19050">
                <a:headEnd type="none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/>
              <p:cNvCxnSpPr/>
              <p:nvPr/>
            </p:nvCxnSpPr>
            <p:spPr>
              <a:xfrm rot="5400000">
                <a:off x="6781007" y="3580606"/>
                <a:ext cx="304800" cy="1587"/>
              </a:xfrm>
              <a:prstGeom prst="line">
                <a:avLst/>
              </a:prstGeom>
              <a:ln w="19050">
                <a:headEnd type="none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/>
              <p:cNvCxnSpPr/>
              <p:nvPr/>
            </p:nvCxnSpPr>
            <p:spPr>
              <a:xfrm rot="5400000">
                <a:off x="7085807" y="3580606"/>
                <a:ext cx="304800" cy="1587"/>
              </a:xfrm>
              <a:prstGeom prst="line">
                <a:avLst/>
              </a:prstGeom>
              <a:ln w="19050">
                <a:headEnd type="none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7" name="Rectangle 116"/>
              <p:cNvSpPr/>
              <p:nvPr/>
            </p:nvSpPr>
            <p:spPr>
              <a:xfrm>
                <a:off x="4343400" y="3733800"/>
                <a:ext cx="304800" cy="3048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" rIns="9144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dirty="0">
                    <a:solidFill>
                      <a:schemeClr val="tx1"/>
                    </a:solidFill>
                  </a:rPr>
                  <a:t>2x</a:t>
                </a:r>
              </a:p>
            </p:txBody>
          </p:sp>
          <p:sp>
            <p:nvSpPr>
              <p:cNvPr id="118" name="Rectangle 117"/>
              <p:cNvSpPr/>
              <p:nvPr/>
            </p:nvSpPr>
            <p:spPr>
              <a:xfrm>
                <a:off x="5943600" y="3733800"/>
                <a:ext cx="304800" cy="3048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" rIns="9144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dirty="0">
                    <a:solidFill>
                      <a:schemeClr val="tx1"/>
                    </a:solidFill>
                  </a:rPr>
                  <a:t>2x</a:t>
                </a:r>
              </a:p>
            </p:txBody>
          </p:sp>
          <p:sp>
            <p:nvSpPr>
              <p:cNvPr id="119" name="TextBox 70"/>
              <p:cNvSpPr txBox="1">
                <a:spLocks noChangeArrowheads="1"/>
              </p:cNvSpPr>
              <p:nvPr/>
            </p:nvSpPr>
            <p:spPr bwMode="auto">
              <a:xfrm>
                <a:off x="3276600" y="3124200"/>
                <a:ext cx="282450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>
                    <a:latin typeface="Calibri" pitchFamily="34" charset="0"/>
                  </a:rPr>
                  <a:t>c</a:t>
                </a:r>
              </a:p>
            </p:txBody>
          </p:sp>
          <p:sp>
            <p:nvSpPr>
              <p:cNvPr id="120" name="TextBox 71"/>
              <p:cNvSpPr txBox="1">
                <a:spLocks noChangeArrowheads="1"/>
              </p:cNvSpPr>
              <p:nvPr/>
            </p:nvSpPr>
            <p:spPr bwMode="auto">
              <a:xfrm>
                <a:off x="3581400" y="3124200"/>
                <a:ext cx="306495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>
                    <a:latin typeface="Calibri" pitchFamily="34" charset="0"/>
                  </a:rPr>
                  <a:t>d</a:t>
                </a:r>
              </a:p>
            </p:txBody>
          </p:sp>
          <p:sp>
            <p:nvSpPr>
              <p:cNvPr id="125" name="TextBox 72"/>
              <p:cNvSpPr txBox="1">
                <a:spLocks noChangeArrowheads="1"/>
              </p:cNvSpPr>
              <p:nvPr/>
            </p:nvSpPr>
            <p:spPr bwMode="auto">
              <a:xfrm>
                <a:off x="3895726" y="3135868"/>
                <a:ext cx="295274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>
                    <a:latin typeface="Calibri" pitchFamily="34" charset="0"/>
                  </a:rPr>
                  <a:t>a</a:t>
                </a:r>
              </a:p>
            </p:txBody>
          </p:sp>
          <p:sp>
            <p:nvSpPr>
              <p:cNvPr id="126" name="TextBox 73"/>
              <p:cNvSpPr txBox="1">
                <a:spLocks noChangeArrowheads="1"/>
              </p:cNvSpPr>
              <p:nvPr/>
            </p:nvSpPr>
            <p:spPr bwMode="auto">
              <a:xfrm>
                <a:off x="4343400" y="3124200"/>
                <a:ext cx="282450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>
                    <a:latin typeface="Calibri" pitchFamily="34" charset="0"/>
                  </a:rPr>
                  <a:t>c</a:t>
                </a:r>
              </a:p>
            </p:txBody>
          </p:sp>
          <p:sp>
            <p:nvSpPr>
              <p:cNvPr id="127" name="TextBox 74"/>
              <p:cNvSpPr txBox="1">
                <a:spLocks noChangeArrowheads="1"/>
              </p:cNvSpPr>
              <p:nvPr/>
            </p:nvSpPr>
            <p:spPr bwMode="auto">
              <a:xfrm>
                <a:off x="4875105" y="3124200"/>
                <a:ext cx="306495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>
                    <a:latin typeface="Calibri" pitchFamily="34" charset="0"/>
                  </a:rPr>
                  <a:t>d</a:t>
                </a:r>
              </a:p>
            </p:txBody>
          </p:sp>
          <p:sp>
            <p:nvSpPr>
              <p:cNvPr id="128" name="TextBox 76"/>
              <p:cNvSpPr txBox="1">
                <a:spLocks noChangeArrowheads="1"/>
              </p:cNvSpPr>
              <p:nvPr/>
            </p:nvSpPr>
            <p:spPr bwMode="auto">
              <a:xfrm>
                <a:off x="5181600" y="3124200"/>
                <a:ext cx="295274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>
                    <a:latin typeface="Calibri" pitchFamily="34" charset="0"/>
                  </a:rPr>
                  <a:t>a</a:t>
                </a:r>
              </a:p>
            </p:txBody>
          </p:sp>
          <p:sp>
            <p:nvSpPr>
              <p:cNvPr id="129" name="TextBox 78"/>
              <p:cNvSpPr txBox="1">
                <a:spLocks noChangeArrowheads="1"/>
              </p:cNvSpPr>
              <p:nvPr/>
            </p:nvSpPr>
            <p:spPr bwMode="auto">
              <a:xfrm>
                <a:off x="5484705" y="3124200"/>
                <a:ext cx="306495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>
                    <a:latin typeface="Calibri" pitchFamily="34" charset="0"/>
                  </a:rPr>
                  <a:t>b</a:t>
                </a:r>
              </a:p>
            </p:txBody>
          </p:sp>
          <p:sp>
            <p:nvSpPr>
              <p:cNvPr id="131" name="TextBox 80"/>
              <p:cNvSpPr txBox="1">
                <a:spLocks noChangeArrowheads="1"/>
              </p:cNvSpPr>
              <p:nvPr/>
            </p:nvSpPr>
            <p:spPr bwMode="auto">
              <a:xfrm>
                <a:off x="5941905" y="3124200"/>
                <a:ext cx="306495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>
                    <a:latin typeface="Calibri" pitchFamily="34" charset="0"/>
                  </a:rPr>
                  <a:t>d</a:t>
                </a:r>
              </a:p>
            </p:txBody>
          </p:sp>
          <p:sp>
            <p:nvSpPr>
              <p:cNvPr id="132" name="TextBox 81"/>
              <p:cNvSpPr txBox="1">
                <a:spLocks noChangeArrowheads="1"/>
              </p:cNvSpPr>
              <p:nvPr/>
            </p:nvSpPr>
            <p:spPr bwMode="auto">
              <a:xfrm>
                <a:off x="6486526" y="3124200"/>
                <a:ext cx="295274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>
                    <a:latin typeface="Calibri" pitchFamily="34" charset="0"/>
                  </a:rPr>
                  <a:t>a</a:t>
                </a:r>
              </a:p>
            </p:txBody>
          </p:sp>
          <p:sp>
            <p:nvSpPr>
              <p:cNvPr id="134" name="TextBox 83"/>
              <p:cNvSpPr txBox="1">
                <a:spLocks noChangeArrowheads="1"/>
              </p:cNvSpPr>
              <p:nvPr/>
            </p:nvSpPr>
            <p:spPr bwMode="auto">
              <a:xfrm>
                <a:off x="6805845" y="3135868"/>
                <a:ext cx="306495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>
                    <a:latin typeface="Calibri" pitchFamily="34" charset="0"/>
                  </a:rPr>
                  <a:t>b</a:t>
                </a:r>
              </a:p>
            </p:txBody>
          </p:sp>
          <p:sp>
            <p:nvSpPr>
              <p:cNvPr id="135" name="TextBox 84"/>
              <p:cNvSpPr txBox="1">
                <a:spLocks noChangeArrowheads="1"/>
              </p:cNvSpPr>
              <p:nvPr/>
            </p:nvSpPr>
            <p:spPr bwMode="auto">
              <a:xfrm>
                <a:off x="7108950" y="3124200"/>
                <a:ext cx="282450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>
                    <a:latin typeface="Calibri" pitchFamily="34" charset="0"/>
                  </a:rPr>
                  <a:t>c</a:t>
                </a:r>
              </a:p>
            </p:txBody>
          </p:sp>
          <p:sp>
            <p:nvSpPr>
              <p:cNvPr id="136" name="Rectangle 135"/>
              <p:cNvSpPr/>
              <p:nvPr/>
            </p:nvSpPr>
            <p:spPr>
              <a:xfrm>
                <a:off x="3152775" y="4876801"/>
                <a:ext cx="1143000" cy="3048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dirty="0">
                    <a:solidFill>
                      <a:schemeClr val="tx1"/>
                    </a:solidFill>
                  </a:rPr>
                  <a:t>XOR</a:t>
                </a:r>
              </a:p>
            </p:txBody>
          </p:sp>
          <p:cxnSp>
            <p:nvCxnSpPr>
              <p:cNvPr id="138" name="Elbow Connector 137"/>
              <p:cNvCxnSpPr/>
              <p:nvPr/>
            </p:nvCxnSpPr>
            <p:spPr>
              <a:xfrm rot="16200000" flipH="1">
                <a:off x="2743200" y="4267200"/>
                <a:ext cx="838200" cy="381000"/>
              </a:xfrm>
              <a:prstGeom prst="bentConnector3">
                <a:avLst>
                  <a:gd name="adj1" fmla="val 50000"/>
                </a:avLst>
              </a:prstGeom>
              <a:ln w="1905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Elbow Connector 138"/>
              <p:cNvCxnSpPr/>
              <p:nvPr/>
            </p:nvCxnSpPr>
            <p:spPr>
              <a:xfrm rot="5400000">
                <a:off x="3886200" y="4267200"/>
                <a:ext cx="838200" cy="381000"/>
              </a:xfrm>
              <a:prstGeom prst="bentConnector3">
                <a:avLst>
                  <a:gd name="adj1" fmla="val 50000"/>
                </a:avLst>
              </a:prstGeom>
              <a:ln w="1905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Arrow Connector 140"/>
              <p:cNvCxnSpPr/>
              <p:nvPr/>
            </p:nvCxnSpPr>
            <p:spPr>
              <a:xfrm rot="5400000">
                <a:off x="3309938" y="4452937"/>
                <a:ext cx="838200" cy="9525"/>
              </a:xfrm>
              <a:prstGeom prst="straightConnector1">
                <a:avLst/>
              </a:prstGeom>
              <a:ln w="1905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3" name="Rectangle 142"/>
              <p:cNvSpPr/>
              <p:nvPr/>
            </p:nvSpPr>
            <p:spPr>
              <a:xfrm>
                <a:off x="6200775" y="4876801"/>
                <a:ext cx="1143000" cy="3048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dirty="0">
                    <a:solidFill>
                      <a:schemeClr val="tx1"/>
                    </a:solidFill>
                  </a:rPr>
                  <a:t>XOR</a:t>
                </a:r>
              </a:p>
            </p:txBody>
          </p:sp>
          <p:cxnSp>
            <p:nvCxnSpPr>
              <p:cNvPr id="144" name="Elbow Connector 143"/>
              <p:cNvCxnSpPr>
                <a:stCxn id="150" idx="2"/>
              </p:cNvCxnSpPr>
              <p:nvPr/>
            </p:nvCxnSpPr>
            <p:spPr>
              <a:xfrm rot="16200000" flipH="1">
                <a:off x="5829300" y="4305300"/>
                <a:ext cx="838200" cy="304800"/>
              </a:xfrm>
              <a:prstGeom prst="bentConnector3">
                <a:avLst>
                  <a:gd name="adj1" fmla="val 50000"/>
                </a:avLst>
              </a:prstGeom>
              <a:ln w="1905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Arrow Connector 144"/>
              <p:cNvCxnSpPr/>
              <p:nvPr/>
            </p:nvCxnSpPr>
            <p:spPr>
              <a:xfrm rot="5400000">
                <a:off x="6357938" y="4452937"/>
                <a:ext cx="838200" cy="9525"/>
              </a:xfrm>
              <a:prstGeom prst="straightConnector1">
                <a:avLst/>
              </a:prstGeom>
              <a:ln w="1905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/>
              <p:cNvCxnSpPr/>
              <p:nvPr/>
            </p:nvCxnSpPr>
            <p:spPr>
              <a:xfrm>
                <a:off x="1447800" y="4343400"/>
                <a:ext cx="5715000" cy="1588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Arrow Connector 146"/>
              <p:cNvCxnSpPr/>
              <p:nvPr/>
            </p:nvCxnSpPr>
            <p:spPr>
              <a:xfrm rot="5400000">
                <a:off x="6896101" y="4608513"/>
                <a:ext cx="533400" cy="3175"/>
              </a:xfrm>
              <a:prstGeom prst="straightConnector1">
                <a:avLst/>
              </a:prstGeom>
              <a:ln w="1905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8" name="Rectangle 147"/>
              <p:cNvSpPr/>
              <p:nvPr/>
            </p:nvSpPr>
            <p:spPr>
              <a:xfrm>
                <a:off x="4676775" y="4876801"/>
                <a:ext cx="1143000" cy="3048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dirty="0">
                    <a:solidFill>
                      <a:schemeClr val="tx1"/>
                    </a:solidFill>
                  </a:rPr>
                  <a:t>XOR</a:t>
                </a:r>
              </a:p>
            </p:txBody>
          </p:sp>
          <p:cxnSp>
            <p:nvCxnSpPr>
              <p:cNvPr id="149" name="Elbow Connector 148"/>
              <p:cNvCxnSpPr/>
              <p:nvPr/>
            </p:nvCxnSpPr>
            <p:spPr>
              <a:xfrm rot="16200000" flipH="1">
                <a:off x="4267200" y="4267200"/>
                <a:ext cx="838200" cy="381000"/>
              </a:xfrm>
              <a:prstGeom prst="bentConnector3">
                <a:avLst>
                  <a:gd name="adj1" fmla="val 50000"/>
                </a:avLst>
              </a:prstGeom>
              <a:ln w="1905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Elbow Connector 149"/>
              <p:cNvCxnSpPr>
                <a:stCxn id="150" idx="2"/>
              </p:cNvCxnSpPr>
              <p:nvPr/>
            </p:nvCxnSpPr>
            <p:spPr>
              <a:xfrm rot="5400000">
                <a:off x="5448300" y="4229100"/>
                <a:ext cx="838200" cy="457200"/>
              </a:xfrm>
              <a:prstGeom prst="bentConnector3">
                <a:avLst>
                  <a:gd name="adj1" fmla="val 50000"/>
                </a:avLst>
              </a:prstGeom>
              <a:ln w="1905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Arrow Connector 150"/>
              <p:cNvCxnSpPr/>
              <p:nvPr/>
            </p:nvCxnSpPr>
            <p:spPr>
              <a:xfrm rot="5400000">
                <a:off x="4833938" y="4452937"/>
                <a:ext cx="838200" cy="9525"/>
              </a:xfrm>
              <a:prstGeom prst="straightConnector1">
                <a:avLst/>
              </a:prstGeom>
              <a:ln w="1905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Arrow Connector 151"/>
              <p:cNvCxnSpPr/>
              <p:nvPr/>
            </p:nvCxnSpPr>
            <p:spPr>
              <a:xfrm rot="16200000" flipH="1">
                <a:off x="3386138" y="5519738"/>
                <a:ext cx="685800" cy="9525"/>
              </a:xfrm>
              <a:prstGeom prst="straightConnector1">
                <a:avLst/>
              </a:prstGeom>
              <a:ln w="1905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Arrow Connector 152"/>
              <p:cNvCxnSpPr/>
              <p:nvPr/>
            </p:nvCxnSpPr>
            <p:spPr>
              <a:xfrm rot="16200000" flipH="1">
                <a:off x="4910138" y="5519738"/>
                <a:ext cx="685800" cy="9525"/>
              </a:xfrm>
              <a:prstGeom prst="straightConnector1">
                <a:avLst/>
              </a:prstGeom>
              <a:ln w="1905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Arrow Connector 153"/>
              <p:cNvCxnSpPr/>
              <p:nvPr/>
            </p:nvCxnSpPr>
            <p:spPr>
              <a:xfrm rot="16200000" flipH="1">
                <a:off x="6434138" y="5519738"/>
                <a:ext cx="685800" cy="9525"/>
              </a:xfrm>
              <a:prstGeom prst="straightConnector1">
                <a:avLst/>
              </a:prstGeom>
              <a:ln w="1905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3" name="Left Brace 82"/>
            <p:cNvSpPr/>
            <p:nvPr/>
          </p:nvSpPr>
          <p:spPr>
            <a:xfrm>
              <a:off x="1447800" y="4876800"/>
              <a:ext cx="122238" cy="381000"/>
            </a:xfrm>
            <a:prstGeom prst="leftBrac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grpSp>
          <p:nvGrpSpPr>
            <p:cNvPr id="84" name="Group 143"/>
            <p:cNvGrpSpPr>
              <a:grpSpLocks/>
            </p:cNvGrpSpPr>
            <p:nvPr/>
          </p:nvGrpSpPr>
          <p:grpSpPr bwMode="auto">
            <a:xfrm>
              <a:off x="871538" y="4851400"/>
              <a:ext cx="5986462" cy="522288"/>
              <a:chOff x="901491" y="4812269"/>
              <a:chExt cx="5985033" cy="521731"/>
            </a:xfrm>
          </p:grpSpPr>
          <p:cxnSp>
            <p:nvCxnSpPr>
              <p:cNvPr id="85" name="Elbow Connector 84"/>
              <p:cNvCxnSpPr/>
              <p:nvPr/>
            </p:nvCxnSpPr>
            <p:spPr>
              <a:xfrm>
                <a:off x="1599824" y="4877288"/>
                <a:ext cx="5286700" cy="456712"/>
              </a:xfrm>
              <a:prstGeom prst="bentConnector3">
                <a:avLst>
                  <a:gd name="adj1" fmla="val 95586"/>
                </a:avLst>
              </a:prstGeom>
              <a:ln w="19050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Elbow Connector 91"/>
              <p:cNvCxnSpPr/>
              <p:nvPr/>
            </p:nvCxnSpPr>
            <p:spPr>
              <a:xfrm>
                <a:off x="1599824" y="4953406"/>
                <a:ext cx="3763064" cy="380594"/>
              </a:xfrm>
              <a:prstGeom prst="bentConnector3">
                <a:avLst>
                  <a:gd name="adj1" fmla="val 94810"/>
                </a:avLst>
              </a:prstGeom>
              <a:ln w="19050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Elbow Connector 93"/>
              <p:cNvCxnSpPr/>
              <p:nvPr/>
            </p:nvCxnSpPr>
            <p:spPr>
              <a:xfrm>
                <a:off x="1599824" y="5029525"/>
                <a:ext cx="2239427" cy="304475"/>
              </a:xfrm>
              <a:prstGeom prst="bentConnector3">
                <a:avLst>
                  <a:gd name="adj1" fmla="val 90426"/>
                </a:avLst>
              </a:prstGeom>
              <a:ln w="19050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Elbow Connector 94"/>
              <p:cNvCxnSpPr>
                <a:endCxn id="151" idx="1"/>
              </p:cNvCxnSpPr>
              <p:nvPr/>
            </p:nvCxnSpPr>
            <p:spPr>
              <a:xfrm>
                <a:off x="1599824" y="5105644"/>
                <a:ext cx="715791" cy="228356"/>
              </a:xfrm>
              <a:prstGeom prst="bentConnector3">
                <a:avLst>
                  <a:gd name="adj1" fmla="val 75333"/>
                </a:avLst>
              </a:prstGeom>
              <a:ln w="19050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6" name="TextBox 142"/>
              <p:cNvSpPr txBox="1">
                <a:spLocks noChangeArrowheads="1"/>
              </p:cNvSpPr>
              <p:nvPr/>
            </p:nvSpPr>
            <p:spPr bwMode="auto">
              <a:xfrm>
                <a:off x="901491" y="4812269"/>
                <a:ext cx="499560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>
                    <a:latin typeface="Calibri" pitchFamily="34" charset="0"/>
                  </a:rPr>
                  <a:t>key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15765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9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0" animBg="1"/>
      <p:bldP spid="78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Title 1"/>
          <p:cNvSpPr>
            <a:spLocks noGrp="1"/>
          </p:cNvSpPr>
          <p:nvPr>
            <p:ph type="title" idx="4294967295"/>
          </p:nvPr>
        </p:nvSpPr>
        <p:spPr bwMode="auto"/>
        <p:txBody>
          <a:bodyPr>
            <a:normAutofit/>
          </a:bodyPr>
          <a:lstStyle/>
          <a:p>
            <a:pPr>
              <a:defRPr/>
            </a:pPr>
            <a:r>
              <a:rPr lang="en-US" dirty="0" smtClean="0">
                <a:solidFill>
                  <a:schemeClr val="tx2"/>
                </a:solidFill>
              </a:rPr>
              <a:t>S-box Implementation in Hardware</a:t>
            </a:r>
          </a:p>
        </p:txBody>
      </p:sp>
      <p:sp>
        <p:nvSpPr>
          <p:cNvPr id="499714" name="Content Placeholder 2"/>
          <p:cNvSpPr>
            <a:spLocks noGrp="1"/>
          </p:cNvSpPr>
          <p:nvPr>
            <p:ph idx="4294967295"/>
          </p:nvPr>
        </p:nvSpPr>
        <p:spPr>
          <a:xfrm>
            <a:off x="914400" y="1690688"/>
            <a:ext cx="7499350" cy="4800600"/>
          </a:xfrm>
        </p:spPr>
        <p:txBody>
          <a:bodyPr/>
          <a:lstStyle/>
          <a:p>
            <a:r>
              <a:rPr lang="en-US" dirty="0" smtClean="0">
                <a:ea typeface="ＭＳ Ｐゴシック"/>
                <a:cs typeface="ＭＳ Ｐゴシック"/>
              </a:rPr>
              <a:t>Using Tables </a:t>
            </a:r>
          </a:p>
          <a:p>
            <a:pPr lvl="1"/>
            <a:r>
              <a:rPr lang="en-US" dirty="0" smtClean="0">
                <a:ea typeface="ＭＳ Ｐゴシック"/>
              </a:rPr>
              <a:t>requires 256 byte table</a:t>
            </a:r>
          </a:p>
          <a:p>
            <a:pPr lvl="1"/>
            <a:r>
              <a:rPr lang="en-US" dirty="0" smtClean="0">
                <a:ea typeface="ＭＳ Ｐゴシック"/>
              </a:rPr>
              <a:t>Slow due to the Von Neumann Bottle neck</a:t>
            </a:r>
          </a:p>
          <a:p>
            <a:pPr lvl="1"/>
            <a:r>
              <a:rPr lang="en-US" dirty="0" smtClean="0">
                <a:ea typeface="ＭＳ Ｐゴシック"/>
              </a:rPr>
              <a:t>Large area requirements</a:t>
            </a:r>
          </a:p>
          <a:p>
            <a:pPr lvl="1"/>
            <a:r>
              <a:rPr lang="en-US" dirty="0" smtClean="0">
                <a:ea typeface="ＭＳ Ｐゴシック"/>
              </a:rPr>
              <a:t>Suited for software implementations</a:t>
            </a:r>
          </a:p>
          <a:p>
            <a:r>
              <a:rPr lang="en-US" dirty="0" smtClean="0">
                <a:ea typeface="ＭＳ Ｐゴシック"/>
                <a:cs typeface="ＭＳ Ｐゴシック"/>
              </a:rPr>
              <a:t>Using Logical Equations</a:t>
            </a:r>
          </a:p>
        </p:txBody>
      </p:sp>
    </p:spTree>
    <p:extLst>
      <p:ext uri="{BB962C8B-B14F-4D97-AF65-F5344CB8AC3E}">
        <p14:creationId xmlns:p14="http://schemas.microsoft.com/office/powerpoint/2010/main" val="1273259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Title 1"/>
          <p:cNvSpPr>
            <a:spLocks noGrp="1"/>
          </p:cNvSpPr>
          <p:nvPr>
            <p:ph type="title" idx="4294967295"/>
          </p:nvPr>
        </p:nvSpPr>
        <p:spPr bwMode="auto"/>
        <p:txBody>
          <a:bodyPr/>
          <a:lstStyle/>
          <a:p>
            <a:pPr>
              <a:defRPr/>
            </a:pPr>
            <a:r>
              <a:rPr lang="en-US" dirty="0" smtClean="0">
                <a:solidFill>
                  <a:schemeClr val="tx2"/>
                </a:solidFill>
                <a:ea typeface="ＭＳ Ｐゴシック" pitchFamily="34" charset="-128"/>
              </a:rPr>
              <a:t>S-box Using Equations</a:t>
            </a:r>
          </a:p>
        </p:txBody>
      </p:sp>
      <p:sp>
        <p:nvSpPr>
          <p:cNvPr id="500738" name="Content Placeholder 2"/>
          <p:cNvSpPr>
            <a:spLocks noGrp="1"/>
          </p:cNvSpPr>
          <p:nvPr>
            <p:ph idx="4294967295"/>
          </p:nvPr>
        </p:nvSpPr>
        <p:spPr>
          <a:xfrm>
            <a:off x="710184" y="1530097"/>
            <a:ext cx="7499350" cy="2182813"/>
          </a:xfrm>
        </p:spPr>
        <p:txBody>
          <a:bodyPr/>
          <a:lstStyle/>
          <a:p>
            <a:r>
              <a:rPr lang="en-US" dirty="0" smtClean="0">
                <a:ea typeface="ＭＳ Ｐゴシック"/>
                <a:cs typeface="ＭＳ Ｐゴシック"/>
              </a:rPr>
              <a:t>Naïve Method for </a:t>
            </a:r>
            <a:r>
              <a:rPr lang="en-US" dirty="0" err="1" smtClean="0">
                <a:ea typeface="ＭＳ Ｐゴシック"/>
                <a:cs typeface="ＭＳ Ｐゴシック"/>
              </a:rPr>
              <a:t>Sbox</a:t>
            </a:r>
            <a:r>
              <a:rPr lang="en-US" dirty="0" smtClean="0">
                <a:ea typeface="ＭＳ Ｐゴシック"/>
                <a:cs typeface="ＭＳ Ｐゴシック"/>
              </a:rPr>
              <a:t>(x)</a:t>
            </a:r>
          </a:p>
          <a:p>
            <a:pPr lvl="1"/>
            <a:r>
              <a:rPr lang="en-US" dirty="0" smtClean="0">
                <a:ea typeface="ＭＳ Ｐゴシック"/>
              </a:rPr>
              <a:t>Compute the inverse of x in GF(2</a:t>
            </a:r>
            <a:r>
              <a:rPr lang="en-US" baseline="30000" dirty="0" smtClean="0">
                <a:ea typeface="ＭＳ Ｐゴシック"/>
              </a:rPr>
              <a:t>8</a:t>
            </a:r>
            <a:r>
              <a:rPr lang="en-US" dirty="0" smtClean="0">
                <a:ea typeface="ＭＳ Ｐゴシック"/>
              </a:rPr>
              <a:t>) using the extended Euclidean algorithm</a:t>
            </a:r>
          </a:p>
          <a:p>
            <a:pPr lvl="1"/>
            <a:r>
              <a:rPr lang="en-US" dirty="0" smtClean="0">
                <a:ea typeface="ＭＳ Ｐゴシック"/>
              </a:rPr>
              <a:t>Apply the affine transformation</a:t>
            </a:r>
          </a:p>
          <a:p>
            <a:pPr lvl="1"/>
            <a:endParaRPr lang="en-US" dirty="0" smtClean="0">
              <a:ea typeface="ＭＳ Ｐゴシック"/>
            </a:endParaRPr>
          </a:p>
          <a:p>
            <a:endParaRPr lang="en-US" dirty="0" smtClean="0">
              <a:ea typeface="ＭＳ Ｐゴシック"/>
              <a:cs typeface="ＭＳ Ｐゴシック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507224" y="2158271"/>
            <a:ext cx="2349500" cy="83185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2400" b="1" dirty="0">
                <a:solidFill>
                  <a:schemeClr val="accent3">
                    <a:lumMod val="50000"/>
                  </a:schemeClr>
                </a:solidFill>
                <a:latin typeface="Calibri" pitchFamily="34" charset="0"/>
              </a:rPr>
              <a:t>Requires several </a:t>
            </a:r>
          </a:p>
          <a:p>
            <a:pPr algn="ctr">
              <a:defRPr/>
            </a:pPr>
            <a:r>
              <a:rPr lang="en-US" sz="2400" b="1" dirty="0">
                <a:solidFill>
                  <a:schemeClr val="accent3">
                    <a:lumMod val="50000"/>
                  </a:schemeClr>
                </a:solidFill>
                <a:latin typeface="Calibri" pitchFamily="34" charset="0"/>
              </a:rPr>
              <a:t>clock cycles</a:t>
            </a:r>
          </a:p>
        </p:txBody>
      </p:sp>
      <p:sp>
        <p:nvSpPr>
          <p:cNvPr id="500742" name="Content Placeholder 2"/>
          <p:cNvSpPr txBox="1">
            <a:spLocks/>
          </p:cNvSpPr>
          <p:nvPr/>
        </p:nvSpPr>
        <p:spPr bwMode="auto">
          <a:xfrm>
            <a:off x="573024" y="3618294"/>
            <a:ext cx="8001000" cy="1630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 sz="3200" dirty="0">
                <a:latin typeface="Calibri" pitchFamily="34" charset="0"/>
              </a:rPr>
              <a:t>Using Composite Fields</a:t>
            </a:r>
          </a:p>
          <a:p>
            <a:pPr marL="800100" lvl="1" indent="-342900">
              <a:spcBef>
                <a:spcPct val="20000"/>
              </a:spcBef>
              <a:buClr>
                <a:schemeClr val="accent1"/>
              </a:buClr>
              <a:buFont typeface="Arial" charset="0"/>
              <a:buChar char="•"/>
            </a:pPr>
            <a:r>
              <a:rPr lang="en-US" sz="2800" dirty="0">
                <a:latin typeface="Calibri" pitchFamily="34" charset="0"/>
              </a:rPr>
              <a:t>Requires just around 100 gates and can be a combinational circuit. </a:t>
            </a:r>
          </a:p>
        </p:txBody>
      </p:sp>
    </p:spTree>
    <p:extLst>
      <p:ext uri="{BB962C8B-B14F-4D97-AF65-F5344CB8AC3E}">
        <p14:creationId xmlns:p14="http://schemas.microsoft.com/office/powerpoint/2010/main" val="2138029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8349D642397B540B44A42CA92ADF688" ma:contentTypeVersion="6" ma:contentTypeDescription="Create a new document." ma:contentTypeScope="" ma:versionID="a3e44f0bfca2731ff4e6623d86105e37">
  <xsd:schema xmlns:xsd="http://www.w3.org/2001/XMLSchema" xmlns:xs="http://www.w3.org/2001/XMLSchema" xmlns:p="http://schemas.microsoft.com/office/2006/metadata/properties" xmlns:ns2="064bcfb2-8d1e-48c8-8a23-3cc418c6f095" xmlns:ns3="cb283630-ccc5-4912-bb7e-38ac8970bf4e" targetNamespace="http://schemas.microsoft.com/office/2006/metadata/properties" ma:root="true" ma:fieldsID="140b812108315f2f9c00d2c0cb092986" ns2:_="" ns3:_="">
    <xsd:import namespace="064bcfb2-8d1e-48c8-8a23-3cc418c6f095"/>
    <xsd:import namespace="cb283630-ccc5-4912-bb7e-38ac8970bf4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64bcfb2-8d1e-48c8-8a23-3cc418c6f09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2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b283630-ccc5-4912-bb7e-38ac8970bf4e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B87A9503-ECFB-4EE8-A68A-EDCE523A09A6}"/>
</file>

<file path=customXml/itemProps2.xml><?xml version="1.0" encoding="utf-8"?>
<ds:datastoreItem xmlns:ds="http://schemas.openxmlformats.org/officeDocument/2006/customXml" ds:itemID="{D2531FA5-453E-43CE-838F-4E5D926240F1}"/>
</file>

<file path=customXml/itemProps3.xml><?xml version="1.0" encoding="utf-8"?>
<ds:datastoreItem xmlns:ds="http://schemas.openxmlformats.org/officeDocument/2006/customXml" ds:itemID="{5FB7E993-5CFF-4F1F-A052-F8B5138537C6}"/>
</file>

<file path=docProps/app.xml><?xml version="1.0" encoding="utf-8"?>
<Properties xmlns="http://schemas.openxmlformats.org/officeDocument/2006/extended-properties" xmlns:vt="http://schemas.openxmlformats.org/officeDocument/2006/docPropsVTypes">
  <TotalTime>6178</TotalTime>
  <Words>1203</Words>
  <Application>Microsoft Macintosh PowerPoint</Application>
  <PresentationFormat>Widescreen</PresentationFormat>
  <Paragraphs>315</Paragraphs>
  <Slides>29</Slides>
  <Notes>2</Notes>
  <HiddenSlides>0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41" baseType="lpstr">
      <vt:lpstr>Arial Narrow</vt:lpstr>
      <vt:lpstr>Calibri</vt:lpstr>
      <vt:lpstr>Calibri Light</vt:lpstr>
      <vt:lpstr>Cambria Math</vt:lpstr>
      <vt:lpstr>ＭＳ Ｐゴシック</vt:lpstr>
      <vt:lpstr>Tahoma</vt:lpstr>
      <vt:lpstr>Verdana</vt:lpstr>
      <vt:lpstr>Wingdings</vt:lpstr>
      <vt:lpstr>Wingdings 2</vt:lpstr>
      <vt:lpstr>Arial</vt:lpstr>
      <vt:lpstr>Office Theme</vt:lpstr>
      <vt:lpstr>Equation</vt:lpstr>
      <vt:lpstr>PowerPoint Presentation</vt:lpstr>
      <vt:lpstr>PowerPoint Presentation</vt:lpstr>
      <vt:lpstr>Cryptography Implementations</vt:lpstr>
      <vt:lpstr>Design Strategies</vt:lpstr>
      <vt:lpstr>PowerPoint Presentation</vt:lpstr>
      <vt:lpstr>AES Challenges for the Hardware Designer</vt:lpstr>
      <vt:lpstr>Mix Column Implementation</vt:lpstr>
      <vt:lpstr>S-box Implementation in Hardware</vt:lpstr>
      <vt:lpstr>S-box Using Equations</vt:lpstr>
      <vt:lpstr>Composite Fields</vt:lpstr>
      <vt:lpstr>Mapping the Composite Field</vt:lpstr>
      <vt:lpstr>S-box Based on Composite Fields</vt:lpstr>
      <vt:lpstr>Inverse S-box</vt:lpstr>
      <vt:lpstr>Overhead of Composite Field s-boxes</vt:lpstr>
      <vt:lpstr>High Speed AES Encryption-Decryption Architecture</vt:lpstr>
      <vt:lpstr>SubBytes in Composite Fields</vt:lpstr>
      <vt:lpstr>Effect on the matrix values of the Affine Transformation</vt:lpstr>
      <vt:lpstr>Mix Columns in Composite Fields</vt:lpstr>
      <vt:lpstr>The Decryption Flow</vt:lpstr>
      <vt:lpstr>Compact Encryption-Decryption Architecture</vt:lpstr>
      <vt:lpstr>Merged Round Operations</vt:lpstr>
      <vt:lpstr>Merged Mix Columns</vt:lpstr>
      <vt:lpstr>Merged S-boxes</vt:lpstr>
      <vt:lpstr>Different Schools of Designs</vt:lpstr>
      <vt:lpstr>State of the Art </vt:lpstr>
      <vt:lpstr>Intel’s AES Hardware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Sushanta Mahapatra</dc:creator>
  <cp:lastModifiedBy>Microsoft Office User</cp:lastModifiedBy>
  <cp:revision>134</cp:revision>
  <dcterms:created xsi:type="dcterms:W3CDTF">2018-09-11T10:32:04Z</dcterms:created>
  <dcterms:modified xsi:type="dcterms:W3CDTF">2018-11-12T06:01:41Z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0x01010078349D642397B540B44A42CA92ADF688</vt:lpwstr>
  </property>
</Properties>
</file>